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x="18288000" cy="10287000"/>
  <p:notesSz cx="6858000" cy="9144000"/>
  <p:embeddedFontLst>
    <p:embeddedFont>
      <p:font typeface="TDTD비스켓" charset="1" panose="02000503000000000000"/>
      <p:regular r:id="rId38"/>
    </p:embeddedFont>
    <p:embeddedFont>
      <p:font typeface="TDTD고딕M" charset="1" panose="02000603000000000000"/>
      <p:regular r:id="rId39"/>
    </p:embeddedFont>
    <p:embeddedFont>
      <p:font typeface="YD날개" charset="1" panose="02020603020101020101"/>
      <p:regular r:id="rId40"/>
    </p:embeddedFont>
    <p:embeddedFont>
      <p:font typeface="210 합창단" charset="1" panose="02020503020101020101"/>
      <p:regular r:id="rId41"/>
    </p:embeddedFont>
    <p:embeddedFont>
      <p:font typeface="210 디딤고딕" charset="1" panose="02020503020101020101"/>
      <p:regular r:id="rId42"/>
    </p:embeddedFont>
    <p:embeddedFont>
      <p:font typeface="Source Han Sans KR Normal" charset="1" panose="020B040000000000000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 Id="rId4" Target="../media/image45.png" Type="http://schemas.openxmlformats.org/officeDocument/2006/relationships/image"/><Relationship Id="rId5" Target="../media/image4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D6DFCC"/>
        </a:solidFill>
      </p:bgPr>
    </p:bg>
    <p:spTree>
      <p:nvGrpSpPr>
        <p:cNvPr id="1" name=""/>
        <p:cNvGrpSpPr/>
        <p:nvPr/>
      </p:nvGrpSpPr>
      <p:grpSpPr>
        <a:xfrm>
          <a:off x="0" y="0"/>
          <a:ext cx="0" cy="0"/>
          <a:chOff x="0" y="0"/>
          <a:chExt cx="0" cy="0"/>
        </a:xfrm>
      </p:grpSpPr>
      <p:grpSp>
        <p:nvGrpSpPr>
          <p:cNvPr name="Group 2" id="2"/>
          <p:cNvGrpSpPr/>
          <p:nvPr/>
        </p:nvGrpSpPr>
        <p:grpSpPr>
          <a:xfrm rot="0">
            <a:off x="680480" y="625871"/>
            <a:ext cx="16927040" cy="9035258"/>
            <a:chOff x="0" y="0"/>
            <a:chExt cx="126402652" cy="67470777"/>
          </a:xfrm>
        </p:grpSpPr>
        <p:sp>
          <p:nvSpPr>
            <p:cNvPr name="Freeform 3" id="3"/>
            <p:cNvSpPr/>
            <p:nvPr/>
          </p:nvSpPr>
          <p:spPr>
            <a:xfrm flipH="false" flipV="false" rot="0">
              <a:off x="72390" y="72390"/>
              <a:ext cx="126257871" cy="67325995"/>
            </a:xfrm>
            <a:custGeom>
              <a:avLst/>
              <a:gdLst/>
              <a:ahLst/>
              <a:cxnLst/>
              <a:rect r="r" b="b" t="t" l="l"/>
              <a:pathLst>
                <a:path h="67325995" w="126257871">
                  <a:moveTo>
                    <a:pt x="0" y="0"/>
                  </a:moveTo>
                  <a:lnTo>
                    <a:pt x="126257871" y="0"/>
                  </a:lnTo>
                  <a:lnTo>
                    <a:pt x="126257871" y="67325995"/>
                  </a:lnTo>
                  <a:lnTo>
                    <a:pt x="0" y="67325995"/>
                  </a:lnTo>
                  <a:lnTo>
                    <a:pt x="0" y="0"/>
                  </a:lnTo>
                  <a:close/>
                </a:path>
              </a:pathLst>
            </a:custGeom>
            <a:solidFill>
              <a:srgbClr val="FFF5ED"/>
            </a:solidFill>
          </p:spPr>
        </p:sp>
        <p:sp>
          <p:nvSpPr>
            <p:cNvPr name="Freeform 4" id="4"/>
            <p:cNvSpPr/>
            <p:nvPr/>
          </p:nvSpPr>
          <p:spPr>
            <a:xfrm flipH="false" flipV="false" rot="0">
              <a:off x="0" y="0"/>
              <a:ext cx="126402654" cy="67470778"/>
            </a:xfrm>
            <a:custGeom>
              <a:avLst/>
              <a:gdLst/>
              <a:ahLst/>
              <a:cxnLst/>
              <a:rect r="r" b="b" t="t" l="l"/>
              <a:pathLst>
                <a:path h="67470778" w="126402654">
                  <a:moveTo>
                    <a:pt x="126257869" y="67325999"/>
                  </a:moveTo>
                  <a:lnTo>
                    <a:pt x="126402654" y="67325999"/>
                  </a:lnTo>
                  <a:lnTo>
                    <a:pt x="126402654" y="67470778"/>
                  </a:lnTo>
                  <a:lnTo>
                    <a:pt x="126257869" y="67470778"/>
                  </a:lnTo>
                  <a:lnTo>
                    <a:pt x="126257869" y="67325999"/>
                  </a:lnTo>
                  <a:close/>
                  <a:moveTo>
                    <a:pt x="0" y="144780"/>
                  </a:moveTo>
                  <a:lnTo>
                    <a:pt x="144780" y="144780"/>
                  </a:lnTo>
                  <a:lnTo>
                    <a:pt x="144780" y="67325999"/>
                  </a:lnTo>
                  <a:lnTo>
                    <a:pt x="0" y="67325999"/>
                  </a:lnTo>
                  <a:lnTo>
                    <a:pt x="0" y="144780"/>
                  </a:lnTo>
                  <a:close/>
                  <a:moveTo>
                    <a:pt x="0" y="67325999"/>
                  </a:moveTo>
                  <a:lnTo>
                    <a:pt x="144780" y="67325999"/>
                  </a:lnTo>
                  <a:lnTo>
                    <a:pt x="144780" y="67470778"/>
                  </a:lnTo>
                  <a:lnTo>
                    <a:pt x="0" y="67470778"/>
                  </a:lnTo>
                  <a:lnTo>
                    <a:pt x="0" y="67325999"/>
                  </a:lnTo>
                  <a:close/>
                  <a:moveTo>
                    <a:pt x="126257869" y="144780"/>
                  </a:moveTo>
                  <a:lnTo>
                    <a:pt x="126402654" y="144780"/>
                  </a:lnTo>
                  <a:lnTo>
                    <a:pt x="126402654" y="67325999"/>
                  </a:lnTo>
                  <a:lnTo>
                    <a:pt x="126257869" y="67325999"/>
                  </a:lnTo>
                  <a:lnTo>
                    <a:pt x="126257869" y="144780"/>
                  </a:lnTo>
                  <a:close/>
                  <a:moveTo>
                    <a:pt x="144780" y="67325999"/>
                  </a:moveTo>
                  <a:lnTo>
                    <a:pt x="126257869" y="67325999"/>
                  </a:lnTo>
                  <a:lnTo>
                    <a:pt x="126257869" y="67470778"/>
                  </a:lnTo>
                  <a:lnTo>
                    <a:pt x="144780" y="67470778"/>
                  </a:lnTo>
                  <a:lnTo>
                    <a:pt x="144780" y="67325999"/>
                  </a:lnTo>
                  <a:close/>
                  <a:moveTo>
                    <a:pt x="126257869" y="0"/>
                  </a:moveTo>
                  <a:lnTo>
                    <a:pt x="126402654" y="0"/>
                  </a:lnTo>
                  <a:lnTo>
                    <a:pt x="126402654" y="144780"/>
                  </a:lnTo>
                  <a:lnTo>
                    <a:pt x="126257869" y="144780"/>
                  </a:lnTo>
                  <a:lnTo>
                    <a:pt x="126257869" y="0"/>
                  </a:lnTo>
                  <a:close/>
                  <a:moveTo>
                    <a:pt x="0" y="0"/>
                  </a:moveTo>
                  <a:lnTo>
                    <a:pt x="144780" y="0"/>
                  </a:lnTo>
                  <a:lnTo>
                    <a:pt x="144780" y="144780"/>
                  </a:lnTo>
                  <a:lnTo>
                    <a:pt x="0" y="144780"/>
                  </a:lnTo>
                  <a:lnTo>
                    <a:pt x="0" y="0"/>
                  </a:lnTo>
                  <a:close/>
                  <a:moveTo>
                    <a:pt x="144780" y="0"/>
                  </a:moveTo>
                  <a:lnTo>
                    <a:pt x="126257869" y="0"/>
                  </a:lnTo>
                  <a:lnTo>
                    <a:pt x="126257869" y="144780"/>
                  </a:lnTo>
                  <a:lnTo>
                    <a:pt x="144780" y="144780"/>
                  </a:lnTo>
                  <a:lnTo>
                    <a:pt x="144780" y="0"/>
                  </a:lnTo>
                  <a:close/>
                </a:path>
              </a:pathLst>
            </a:custGeom>
            <a:solidFill>
              <a:srgbClr val="000000"/>
            </a:solidFill>
          </p:spPr>
        </p:sp>
      </p:grpSp>
      <p:grpSp>
        <p:nvGrpSpPr>
          <p:cNvPr name="Group 5" id="5"/>
          <p:cNvGrpSpPr/>
          <p:nvPr/>
        </p:nvGrpSpPr>
        <p:grpSpPr>
          <a:xfrm rot="0">
            <a:off x="5062092" y="6587643"/>
            <a:ext cx="7973317" cy="940520"/>
            <a:chOff x="0" y="0"/>
            <a:chExt cx="16440449" cy="1939290"/>
          </a:xfrm>
        </p:grpSpPr>
        <p:sp>
          <p:nvSpPr>
            <p:cNvPr name="Freeform 6" id="6"/>
            <p:cNvSpPr/>
            <p:nvPr/>
          </p:nvSpPr>
          <p:spPr>
            <a:xfrm flipH="false" flipV="false" rot="0">
              <a:off x="12700" y="12700"/>
              <a:ext cx="16415049" cy="1913890"/>
            </a:xfrm>
            <a:custGeom>
              <a:avLst/>
              <a:gdLst/>
              <a:ahLst/>
              <a:cxnLst/>
              <a:rect r="r" b="b" t="t" l="l"/>
              <a:pathLst>
                <a:path h="1913890" w="16415049">
                  <a:moveTo>
                    <a:pt x="15458105" y="1913890"/>
                  </a:moveTo>
                  <a:lnTo>
                    <a:pt x="956945" y="1913890"/>
                  </a:lnTo>
                  <a:cubicBezTo>
                    <a:pt x="428371" y="1913890"/>
                    <a:pt x="0" y="1485392"/>
                    <a:pt x="0" y="956945"/>
                  </a:cubicBezTo>
                  <a:cubicBezTo>
                    <a:pt x="0" y="428371"/>
                    <a:pt x="428371" y="0"/>
                    <a:pt x="956945" y="0"/>
                  </a:cubicBezTo>
                  <a:lnTo>
                    <a:pt x="15458105" y="0"/>
                  </a:lnTo>
                  <a:cubicBezTo>
                    <a:pt x="15986551" y="0"/>
                    <a:pt x="16415049" y="428371"/>
                    <a:pt x="16415049" y="956945"/>
                  </a:cubicBezTo>
                  <a:cubicBezTo>
                    <a:pt x="16415049" y="1485392"/>
                    <a:pt x="15986551" y="1913890"/>
                    <a:pt x="15458105" y="1913890"/>
                  </a:cubicBezTo>
                  <a:close/>
                </a:path>
              </a:pathLst>
            </a:custGeom>
            <a:solidFill>
              <a:srgbClr val="B9BBDD"/>
            </a:solidFill>
          </p:spPr>
        </p:sp>
        <p:sp>
          <p:nvSpPr>
            <p:cNvPr name="Freeform 7" id="7"/>
            <p:cNvSpPr/>
            <p:nvPr/>
          </p:nvSpPr>
          <p:spPr>
            <a:xfrm flipH="false" flipV="false" rot="0">
              <a:off x="0" y="0"/>
              <a:ext cx="16440449" cy="1939290"/>
            </a:xfrm>
            <a:custGeom>
              <a:avLst/>
              <a:gdLst/>
              <a:ahLst/>
              <a:cxnLst/>
              <a:rect r="r" b="b" t="t" l="l"/>
              <a:pathLst>
                <a:path h="1939290" w="16440449">
                  <a:moveTo>
                    <a:pt x="15470805" y="0"/>
                  </a:moveTo>
                  <a:lnTo>
                    <a:pt x="969645" y="0"/>
                  </a:lnTo>
                  <a:cubicBezTo>
                    <a:pt x="434975" y="0"/>
                    <a:pt x="0" y="434975"/>
                    <a:pt x="0" y="969645"/>
                  </a:cubicBezTo>
                  <a:cubicBezTo>
                    <a:pt x="0" y="1504315"/>
                    <a:pt x="434975" y="1939290"/>
                    <a:pt x="969645" y="1939290"/>
                  </a:cubicBezTo>
                  <a:lnTo>
                    <a:pt x="15470805" y="1939290"/>
                  </a:lnTo>
                  <a:cubicBezTo>
                    <a:pt x="16005474" y="1939290"/>
                    <a:pt x="16440449" y="1504315"/>
                    <a:pt x="16440449" y="969645"/>
                  </a:cubicBezTo>
                  <a:cubicBezTo>
                    <a:pt x="16440449" y="434975"/>
                    <a:pt x="16005474" y="0"/>
                    <a:pt x="15470805" y="0"/>
                  </a:cubicBezTo>
                  <a:close/>
                  <a:moveTo>
                    <a:pt x="15470805" y="1913890"/>
                  </a:moveTo>
                  <a:lnTo>
                    <a:pt x="969645" y="1913890"/>
                  </a:lnTo>
                  <a:cubicBezTo>
                    <a:pt x="448945" y="1913890"/>
                    <a:pt x="25400" y="1490345"/>
                    <a:pt x="25400" y="969645"/>
                  </a:cubicBezTo>
                  <a:cubicBezTo>
                    <a:pt x="25400" y="448945"/>
                    <a:pt x="448945" y="25400"/>
                    <a:pt x="969645" y="25400"/>
                  </a:cubicBezTo>
                  <a:lnTo>
                    <a:pt x="15470805" y="25400"/>
                  </a:lnTo>
                  <a:cubicBezTo>
                    <a:pt x="15991505" y="25400"/>
                    <a:pt x="16415049" y="448945"/>
                    <a:pt x="16415049" y="969645"/>
                  </a:cubicBezTo>
                  <a:cubicBezTo>
                    <a:pt x="16415049" y="1490345"/>
                    <a:pt x="15991505" y="1913890"/>
                    <a:pt x="15470805" y="1913890"/>
                  </a:cubicBezTo>
                  <a:close/>
                </a:path>
              </a:pathLst>
            </a:custGeom>
            <a:solidFill>
              <a:srgbClr val="000000"/>
            </a:solidFill>
          </p:spPr>
        </p:sp>
      </p:grpSp>
      <p:sp>
        <p:nvSpPr>
          <p:cNvPr name="TextBox 8" id="8"/>
          <p:cNvSpPr txBox="true"/>
          <p:nvPr/>
        </p:nvSpPr>
        <p:spPr>
          <a:xfrm rot="0">
            <a:off x="1428119" y="4435828"/>
            <a:ext cx="15447810" cy="1295400"/>
          </a:xfrm>
          <a:prstGeom prst="rect">
            <a:avLst/>
          </a:prstGeom>
        </p:spPr>
        <p:txBody>
          <a:bodyPr anchor="t" rtlCol="false" tIns="0" lIns="0" bIns="0" rIns="0">
            <a:spAutoFit/>
          </a:bodyPr>
          <a:lstStyle/>
          <a:p>
            <a:pPr algn="ctr">
              <a:lnSpc>
                <a:spcPts val="9900"/>
              </a:lnSpc>
            </a:pPr>
            <a:r>
              <a:rPr lang="en-US" sz="9000">
                <a:solidFill>
                  <a:srgbClr val="000000"/>
                </a:solidFill>
                <a:latin typeface="TDTD비스켓"/>
                <a:ea typeface="TDTD비스켓"/>
              </a:rPr>
              <a:t>CNN 네트워크</a:t>
            </a:r>
          </a:p>
        </p:txBody>
      </p:sp>
      <p:sp>
        <p:nvSpPr>
          <p:cNvPr name="TextBox 9" id="9"/>
          <p:cNvSpPr txBox="true"/>
          <p:nvPr/>
        </p:nvSpPr>
        <p:spPr>
          <a:xfrm rot="0">
            <a:off x="5735841" y="6762688"/>
            <a:ext cx="6625817" cy="523756"/>
          </a:xfrm>
          <a:prstGeom prst="rect">
            <a:avLst/>
          </a:prstGeom>
        </p:spPr>
        <p:txBody>
          <a:bodyPr anchor="t" rtlCol="false" tIns="0" lIns="0" bIns="0" rIns="0">
            <a:spAutoFit/>
          </a:bodyPr>
          <a:lstStyle/>
          <a:p>
            <a:pPr algn="ctr">
              <a:lnSpc>
                <a:spcPts val="4206"/>
              </a:lnSpc>
              <a:spcBef>
                <a:spcPct val="0"/>
              </a:spcBef>
            </a:pPr>
            <a:r>
              <a:rPr lang="en-US" sz="3004">
                <a:solidFill>
                  <a:srgbClr val="000000"/>
                </a:solidFill>
                <a:ea typeface="TDTD고딕M"/>
              </a:rPr>
              <a:t>정보통계학과 이현섭</a:t>
            </a:r>
          </a:p>
        </p:txBody>
      </p:sp>
      <p:sp>
        <p:nvSpPr>
          <p:cNvPr name="Freeform 10" id="10"/>
          <p:cNvSpPr/>
          <p:nvPr/>
        </p:nvSpPr>
        <p:spPr>
          <a:xfrm flipH="false" flipV="false" rot="0">
            <a:off x="1280967" y="1243470"/>
            <a:ext cx="620290" cy="713722"/>
          </a:xfrm>
          <a:custGeom>
            <a:avLst/>
            <a:gdLst/>
            <a:ahLst/>
            <a:cxnLst/>
            <a:rect r="r" b="b" t="t" l="l"/>
            <a:pathLst>
              <a:path h="713722" w="620290">
                <a:moveTo>
                  <a:pt x="0" y="0"/>
                </a:moveTo>
                <a:lnTo>
                  <a:pt x="620290" y="0"/>
                </a:lnTo>
                <a:lnTo>
                  <a:pt x="620290" y="713722"/>
                </a:lnTo>
                <a:lnTo>
                  <a:pt x="0" y="7137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2415257" y="1432056"/>
            <a:ext cx="3320584" cy="355600"/>
          </a:xfrm>
          <a:prstGeom prst="rect">
            <a:avLst/>
          </a:prstGeom>
        </p:spPr>
        <p:txBody>
          <a:bodyPr anchor="t" rtlCol="false" tIns="0" lIns="0" bIns="0" rIns="0">
            <a:spAutoFit/>
          </a:bodyPr>
          <a:lstStyle/>
          <a:p>
            <a:pPr algn="l">
              <a:lnSpc>
                <a:spcPts val="2749"/>
              </a:lnSpc>
            </a:pPr>
            <a:r>
              <a:rPr lang="en-US" sz="2499">
                <a:solidFill>
                  <a:srgbClr val="000000"/>
                </a:solidFill>
                <a:ea typeface="TDTD고딕M"/>
              </a:rPr>
              <a:t>인공지능론</a:t>
            </a:r>
          </a:p>
        </p:txBody>
      </p:sp>
      <p:sp>
        <p:nvSpPr>
          <p:cNvPr name="AutoShape 12" id="12"/>
          <p:cNvSpPr/>
          <p:nvPr/>
        </p:nvSpPr>
        <p:spPr>
          <a:xfrm rot="4836">
            <a:off x="680472" y="2535318"/>
            <a:ext cx="16927056" cy="0"/>
          </a:xfrm>
          <a:prstGeom prst="line">
            <a:avLst/>
          </a:prstGeom>
          <a:ln cap="flat" w="19050">
            <a:solidFill>
              <a:srgbClr val="000000"/>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D6DFCC"/>
        </a:solidFill>
      </p:bgPr>
    </p:bg>
    <p:spTree>
      <p:nvGrpSpPr>
        <p:cNvPr id="1" name=""/>
        <p:cNvGrpSpPr/>
        <p:nvPr/>
      </p:nvGrpSpPr>
      <p:grpSpPr>
        <a:xfrm>
          <a:off x="0" y="0"/>
          <a:ext cx="0" cy="0"/>
          <a:chOff x="0" y="0"/>
          <a:chExt cx="0" cy="0"/>
        </a:xfrm>
      </p:grpSpPr>
      <p:sp>
        <p:nvSpPr>
          <p:cNvPr name="Freeform 2" id="2"/>
          <p:cNvSpPr/>
          <p:nvPr/>
        </p:nvSpPr>
        <p:spPr>
          <a:xfrm flipH="false" flipV="false" rot="0">
            <a:off x="3564288" y="1283411"/>
            <a:ext cx="11159425" cy="6279363"/>
          </a:xfrm>
          <a:custGeom>
            <a:avLst/>
            <a:gdLst/>
            <a:ahLst/>
            <a:cxnLst/>
            <a:rect r="r" b="b" t="t" l="l"/>
            <a:pathLst>
              <a:path h="6279363" w="11159425">
                <a:moveTo>
                  <a:pt x="0" y="0"/>
                </a:moveTo>
                <a:lnTo>
                  <a:pt x="11159424" y="0"/>
                </a:lnTo>
                <a:lnTo>
                  <a:pt x="11159424" y="6279363"/>
                </a:lnTo>
                <a:lnTo>
                  <a:pt x="0" y="6279363"/>
                </a:lnTo>
                <a:lnTo>
                  <a:pt x="0" y="0"/>
                </a:lnTo>
                <a:close/>
              </a:path>
            </a:pathLst>
          </a:custGeom>
          <a:blipFill>
            <a:blip r:embed="rId2"/>
            <a:stretch>
              <a:fillRect l="0" t="0" r="0" b="0"/>
            </a:stretch>
          </a:blipFill>
        </p:spPr>
      </p:sp>
      <p:sp>
        <p:nvSpPr>
          <p:cNvPr name="TextBox 3" id="3"/>
          <p:cNvSpPr txBox="true"/>
          <p:nvPr/>
        </p:nvSpPr>
        <p:spPr>
          <a:xfrm rot="0">
            <a:off x="0" y="-9525"/>
            <a:ext cx="14544804" cy="1066800"/>
          </a:xfrm>
          <a:prstGeom prst="rect">
            <a:avLst/>
          </a:prstGeom>
        </p:spPr>
        <p:txBody>
          <a:bodyPr anchor="t" rtlCol="false" tIns="0" lIns="0" bIns="0" rIns="0">
            <a:spAutoFit/>
          </a:bodyPr>
          <a:lstStyle/>
          <a:p>
            <a:pPr algn="l" marL="0" indent="0" lvl="0">
              <a:lnSpc>
                <a:spcPts val="8399"/>
              </a:lnSpc>
              <a:spcBef>
                <a:spcPct val="0"/>
              </a:spcBef>
            </a:pPr>
            <a:r>
              <a:rPr lang="en-US" sz="6999">
                <a:solidFill>
                  <a:srgbClr val="000000"/>
                </a:solidFill>
                <a:latin typeface="210 디딤고딕"/>
                <a:ea typeface="210 디딤고딕"/>
              </a:rPr>
              <a:t>CNN의 역사</a:t>
            </a:r>
          </a:p>
        </p:txBody>
      </p:sp>
      <p:sp>
        <p:nvSpPr>
          <p:cNvPr name="TextBox 4" id="4"/>
          <p:cNvSpPr txBox="true"/>
          <p:nvPr/>
        </p:nvSpPr>
        <p:spPr>
          <a:xfrm rot="0">
            <a:off x="0" y="7731759"/>
            <a:ext cx="18288000" cy="2555241"/>
          </a:xfrm>
          <a:prstGeom prst="rect">
            <a:avLst/>
          </a:prstGeom>
        </p:spPr>
        <p:txBody>
          <a:bodyPr anchor="t" rtlCol="false" tIns="0" lIns="0" bIns="0" rIns="0">
            <a:spAutoFit/>
          </a:bodyPr>
          <a:lstStyle/>
          <a:p>
            <a:pPr algn="l" marL="626104" indent="-313052" lvl="1">
              <a:lnSpc>
                <a:spcPts val="4059"/>
              </a:lnSpc>
              <a:buFont typeface="Arial"/>
              <a:buChar char="•"/>
            </a:pPr>
            <a:r>
              <a:rPr lang="en-US" sz="2899">
                <a:solidFill>
                  <a:srgbClr val="000000"/>
                </a:solidFill>
                <a:latin typeface="210 합창단"/>
                <a:ea typeface="210 합창단"/>
              </a:rPr>
              <a:t>1998년 수표를 인식하는 실용 시스템 제작에 활용한 사례가 발표됨.</a:t>
            </a:r>
          </a:p>
          <a:p>
            <a:pPr algn="l">
              <a:lnSpc>
                <a:spcPts val="4059"/>
              </a:lnSpc>
            </a:pPr>
          </a:p>
          <a:p>
            <a:pPr algn="l" marL="626104" indent="-313052" lvl="1">
              <a:lnSpc>
                <a:spcPts val="4059"/>
              </a:lnSpc>
              <a:buFont typeface="Arial"/>
              <a:buChar char="•"/>
            </a:pPr>
            <a:r>
              <a:rPr lang="en-US" sz="2899">
                <a:solidFill>
                  <a:srgbClr val="000000"/>
                </a:solidFill>
                <a:latin typeface="210 합창단"/>
                <a:ea typeface="210 합창단"/>
              </a:rPr>
              <a:t>2012년 ILSVRC 대회의 자연 영상 인식에서 AlexNet이 우승을 차지하며 널리 알려짐.</a:t>
            </a:r>
          </a:p>
          <a:p>
            <a:pPr algn="l">
              <a:lnSpc>
                <a:spcPts val="4059"/>
              </a:lnSpc>
            </a:pPr>
          </a:p>
          <a:p>
            <a:pPr algn="l" marL="626104" indent="-313052" lvl="1">
              <a:lnSpc>
                <a:spcPts val="4059"/>
              </a:lnSpc>
              <a:spcBef>
                <a:spcPct val="0"/>
              </a:spcBef>
              <a:buFont typeface="Arial"/>
              <a:buChar char="•"/>
            </a:pPr>
            <a:r>
              <a:rPr lang="en-US" sz="2899">
                <a:solidFill>
                  <a:srgbClr val="000000"/>
                </a:solidFill>
                <a:latin typeface="210 합창단"/>
                <a:ea typeface="210 합창단"/>
              </a:rPr>
              <a:t>이후 여러 대회를 거쳐서 나온 많은 VGGNet, ResNet 등 여러 컨볼루션 신경망이 나타남.</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D6DFCC"/>
        </a:solidFill>
      </p:bgPr>
    </p:bg>
    <p:spTree>
      <p:nvGrpSpPr>
        <p:cNvPr id="1" name=""/>
        <p:cNvGrpSpPr/>
        <p:nvPr/>
      </p:nvGrpSpPr>
      <p:grpSpPr>
        <a:xfrm>
          <a:off x="0" y="0"/>
          <a:ext cx="0" cy="0"/>
          <a:chOff x="0" y="0"/>
          <a:chExt cx="0" cy="0"/>
        </a:xfrm>
      </p:grpSpPr>
      <p:sp>
        <p:nvSpPr>
          <p:cNvPr name="Freeform 2" id="2"/>
          <p:cNvSpPr/>
          <p:nvPr/>
        </p:nvSpPr>
        <p:spPr>
          <a:xfrm flipH="false" flipV="false" rot="0">
            <a:off x="2086509" y="2065582"/>
            <a:ext cx="14114982" cy="4166470"/>
          </a:xfrm>
          <a:custGeom>
            <a:avLst/>
            <a:gdLst/>
            <a:ahLst/>
            <a:cxnLst/>
            <a:rect r="r" b="b" t="t" l="l"/>
            <a:pathLst>
              <a:path h="4166470" w="14114982">
                <a:moveTo>
                  <a:pt x="0" y="0"/>
                </a:moveTo>
                <a:lnTo>
                  <a:pt x="14114982" y="0"/>
                </a:lnTo>
                <a:lnTo>
                  <a:pt x="14114982" y="4166471"/>
                </a:lnTo>
                <a:lnTo>
                  <a:pt x="0" y="4166471"/>
                </a:lnTo>
                <a:lnTo>
                  <a:pt x="0" y="0"/>
                </a:lnTo>
                <a:close/>
              </a:path>
            </a:pathLst>
          </a:custGeom>
          <a:blipFill>
            <a:blip r:embed="rId2"/>
            <a:stretch>
              <a:fillRect l="0" t="0" r="0" b="0"/>
            </a:stretch>
          </a:blipFill>
        </p:spPr>
      </p:sp>
      <p:sp>
        <p:nvSpPr>
          <p:cNvPr name="Freeform 3" id="3"/>
          <p:cNvSpPr/>
          <p:nvPr/>
        </p:nvSpPr>
        <p:spPr>
          <a:xfrm flipH="false" flipV="false" rot="0">
            <a:off x="8086985" y="6613053"/>
            <a:ext cx="8114506" cy="3673947"/>
          </a:xfrm>
          <a:custGeom>
            <a:avLst/>
            <a:gdLst/>
            <a:ahLst/>
            <a:cxnLst/>
            <a:rect r="r" b="b" t="t" l="l"/>
            <a:pathLst>
              <a:path h="3673947" w="8114506">
                <a:moveTo>
                  <a:pt x="0" y="0"/>
                </a:moveTo>
                <a:lnTo>
                  <a:pt x="8114506" y="0"/>
                </a:lnTo>
                <a:lnTo>
                  <a:pt x="8114506" y="3673947"/>
                </a:lnTo>
                <a:lnTo>
                  <a:pt x="0" y="3673947"/>
                </a:lnTo>
                <a:lnTo>
                  <a:pt x="0" y="0"/>
                </a:lnTo>
                <a:close/>
              </a:path>
            </a:pathLst>
          </a:custGeom>
          <a:blipFill>
            <a:blip r:embed="rId3"/>
            <a:stretch>
              <a:fillRect l="0" t="0" r="0" b="0"/>
            </a:stretch>
          </a:blipFill>
        </p:spPr>
      </p:sp>
      <p:sp>
        <p:nvSpPr>
          <p:cNvPr name="TextBox 4" id="4"/>
          <p:cNvSpPr txBox="true"/>
          <p:nvPr/>
        </p:nvSpPr>
        <p:spPr>
          <a:xfrm rot="0">
            <a:off x="0" y="-9525"/>
            <a:ext cx="15331180" cy="1066800"/>
          </a:xfrm>
          <a:prstGeom prst="rect">
            <a:avLst/>
          </a:prstGeom>
        </p:spPr>
        <p:txBody>
          <a:bodyPr anchor="t" rtlCol="false" tIns="0" lIns="0" bIns="0" rIns="0">
            <a:spAutoFit/>
          </a:bodyPr>
          <a:lstStyle/>
          <a:p>
            <a:pPr algn="l" marL="0" indent="0" lvl="0">
              <a:lnSpc>
                <a:spcPts val="8399"/>
              </a:lnSpc>
              <a:spcBef>
                <a:spcPct val="0"/>
              </a:spcBef>
            </a:pPr>
            <a:r>
              <a:rPr lang="en-US" sz="6999">
                <a:solidFill>
                  <a:srgbClr val="000000"/>
                </a:solidFill>
                <a:latin typeface="210 디딤고딕"/>
                <a:ea typeface="210 디딤고딕"/>
              </a:rPr>
              <a:t>LeNet-5 사례</a:t>
            </a:r>
          </a:p>
        </p:txBody>
      </p:sp>
      <p:sp>
        <p:nvSpPr>
          <p:cNvPr name="TextBox 5" id="5"/>
          <p:cNvSpPr txBox="true"/>
          <p:nvPr/>
        </p:nvSpPr>
        <p:spPr>
          <a:xfrm rot="0">
            <a:off x="0" y="1182217"/>
            <a:ext cx="18288000" cy="497841"/>
          </a:xfrm>
          <a:prstGeom prst="rect">
            <a:avLst/>
          </a:prstGeom>
        </p:spPr>
        <p:txBody>
          <a:bodyPr anchor="t" rtlCol="false" tIns="0" lIns="0" bIns="0" rIns="0">
            <a:spAutoFit/>
          </a:bodyPr>
          <a:lstStyle/>
          <a:p>
            <a:pPr algn="l" marL="626104" indent="-313052" lvl="1">
              <a:lnSpc>
                <a:spcPts val="4059"/>
              </a:lnSpc>
              <a:spcBef>
                <a:spcPct val="0"/>
              </a:spcBef>
              <a:buFont typeface="Arial"/>
              <a:buChar char="•"/>
            </a:pPr>
            <a:r>
              <a:rPr lang="en-US" sz="2899">
                <a:solidFill>
                  <a:srgbClr val="000000"/>
                </a:solidFill>
                <a:latin typeface="210 합창단"/>
                <a:ea typeface="210 합창단"/>
              </a:rPr>
              <a:t>1998년에 개발한 CNN 알고리즘(CNN 알고리즘에서는 최초의 모델)</a:t>
            </a:r>
          </a:p>
        </p:txBody>
      </p:sp>
      <p:sp>
        <p:nvSpPr>
          <p:cNvPr name="TextBox 6" id="6"/>
          <p:cNvSpPr txBox="true"/>
          <p:nvPr/>
        </p:nvSpPr>
        <p:spPr>
          <a:xfrm rot="0">
            <a:off x="0" y="6555903"/>
            <a:ext cx="18288000" cy="497841"/>
          </a:xfrm>
          <a:prstGeom prst="rect">
            <a:avLst/>
          </a:prstGeom>
        </p:spPr>
        <p:txBody>
          <a:bodyPr anchor="t" rtlCol="false" tIns="0" lIns="0" bIns="0" rIns="0">
            <a:spAutoFit/>
          </a:bodyPr>
          <a:lstStyle/>
          <a:p>
            <a:pPr algn="l" marL="626104" indent="-313052" lvl="1">
              <a:lnSpc>
                <a:spcPts val="4059"/>
              </a:lnSpc>
              <a:spcBef>
                <a:spcPct val="0"/>
              </a:spcBef>
              <a:buFont typeface="Arial"/>
              <a:buChar char="•"/>
            </a:pPr>
            <a:r>
              <a:rPr lang="en-US" sz="2899">
                <a:solidFill>
                  <a:srgbClr val="000000"/>
                </a:solidFill>
                <a:latin typeface="210 합창단"/>
                <a:ea typeface="210 합창단"/>
              </a:rPr>
              <a:t>기본적인 구조 : C-P-C-P-FC-FC</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D6DFCC"/>
        </a:solidFill>
      </p:bgPr>
    </p:bg>
    <p:spTree>
      <p:nvGrpSpPr>
        <p:cNvPr id="1" name=""/>
        <p:cNvGrpSpPr/>
        <p:nvPr/>
      </p:nvGrpSpPr>
      <p:grpSpPr>
        <a:xfrm>
          <a:off x="0" y="0"/>
          <a:ext cx="0" cy="0"/>
          <a:chOff x="0" y="0"/>
          <a:chExt cx="0" cy="0"/>
        </a:xfrm>
      </p:grpSpPr>
      <p:sp>
        <p:nvSpPr>
          <p:cNvPr name="Freeform 2" id="2"/>
          <p:cNvSpPr/>
          <p:nvPr/>
        </p:nvSpPr>
        <p:spPr>
          <a:xfrm flipH="false" flipV="false" rot="0">
            <a:off x="765652" y="1057275"/>
            <a:ext cx="8378348" cy="5594159"/>
          </a:xfrm>
          <a:custGeom>
            <a:avLst/>
            <a:gdLst/>
            <a:ahLst/>
            <a:cxnLst/>
            <a:rect r="r" b="b" t="t" l="l"/>
            <a:pathLst>
              <a:path h="5594159" w="8378348">
                <a:moveTo>
                  <a:pt x="0" y="0"/>
                </a:moveTo>
                <a:lnTo>
                  <a:pt x="8378348" y="0"/>
                </a:lnTo>
                <a:lnTo>
                  <a:pt x="8378348" y="5594159"/>
                </a:lnTo>
                <a:lnTo>
                  <a:pt x="0" y="5594159"/>
                </a:lnTo>
                <a:lnTo>
                  <a:pt x="0" y="0"/>
                </a:lnTo>
                <a:close/>
              </a:path>
            </a:pathLst>
          </a:custGeom>
          <a:blipFill>
            <a:blip r:embed="rId2"/>
            <a:stretch>
              <a:fillRect l="0" t="0" r="0" b="0"/>
            </a:stretch>
          </a:blipFill>
        </p:spPr>
      </p:sp>
      <p:sp>
        <p:nvSpPr>
          <p:cNvPr name="Freeform 3" id="3"/>
          <p:cNvSpPr/>
          <p:nvPr/>
        </p:nvSpPr>
        <p:spPr>
          <a:xfrm flipH="false" flipV="false" rot="0">
            <a:off x="9698385" y="1028700"/>
            <a:ext cx="7922300" cy="5594159"/>
          </a:xfrm>
          <a:custGeom>
            <a:avLst/>
            <a:gdLst/>
            <a:ahLst/>
            <a:cxnLst/>
            <a:rect r="r" b="b" t="t" l="l"/>
            <a:pathLst>
              <a:path h="5594159" w="7922300">
                <a:moveTo>
                  <a:pt x="0" y="0"/>
                </a:moveTo>
                <a:lnTo>
                  <a:pt x="7922300" y="0"/>
                </a:lnTo>
                <a:lnTo>
                  <a:pt x="7922300" y="5594159"/>
                </a:lnTo>
                <a:lnTo>
                  <a:pt x="0" y="5594159"/>
                </a:lnTo>
                <a:lnTo>
                  <a:pt x="0" y="0"/>
                </a:lnTo>
                <a:close/>
              </a:path>
            </a:pathLst>
          </a:custGeom>
          <a:blipFill>
            <a:blip r:embed="rId3"/>
            <a:stretch>
              <a:fillRect l="0" t="0" r="0" b="0"/>
            </a:stretch>
          </a:blipFill>
        </p:spPr>
      </p:sp>
      <p:sp>
        <p:nvSpPr>
          <p:cNvPr name="TextBox 4" id="4"/>
          <p:cNvSpPr txBox="true"/>
          <p:nvPr/>
        </p:nvSpPr>
        <p:spPr>
          <a:xfrm rot="0">
            <a:off x="0" y="-9525"/>
            <a:ext cx="14544804" cy="1066800"/>
          </a:xfrm>
          <a:prstGeom prst="rect">
            <a:avLst/>
          </a:prstGeom>
        </p:spPr>
        <p:txBody>
          <a:bodyPr anchor="t" rtlCol="false" tIns="0" lIns="0" bIns="0" rIns="0">
            <a:spAutoFit/>
          </a:bodyPr>
          <a:lstStyle/>
          <a:p>
            <a:pPr algn="l" marL="0" indent="0" lvl="0">
              <a:lnSpc>
                <a:spcPts val="8399"/>
              </a:lnSpc>
              <a:spcBef>
                <a:spcPct val="0"/>
              </a:spcBef>
            </a:pPr>
            <a:r>
              <a:rPr lang="en-US" sz="6999">
                <a:solidFill>
                  <a:srgbClr val="000000"/>
                </a:solidFill>
                <a:latin typeface="210 합창단"/>
              </a:rPr>
              <a:t>AlexNet</a:t>
            </a:r>
          </a:p>
        </p:txBody>
      </p:sp>
      <p:sp>
        <p:nvSpPr>
          <p:cNvPr name="TextBox 5" id="5"/>
          <p:cNvSpPr txBox="true"/>
          <p:nvPr/>
        </p:nvSpPr>
        <p:spPr>
          <a:xfrm rot="0">
            <a:off x="0" y="6575234"/>
            <a:ext cx="18288000" cy="2361302"/>
          </a:xfrm>
          <a:prstGeom prst="rect">
            <a:avLst/>
          </a:prstGeom>
        </p:spPr>
        <p:txBody>
          <a:bodyPr anchor="t" rtlCol="false" tIns="0" lIns="0" bIns="0" rIns="0">
            <a:spAutoFit/>
          </a:bodyPr>
          <a:lstStyle/>
          <a:p>
            <a:pPr algn="l" marL="726716" indent="-363358" lvl="1">
              <a:lnSpc>
                <a:spcPts val="4712"/>
              </a:lnSpc>
              <a:buFont typeface="Arial"/>
              <a:buChar char="•"/>
            </a:pPr>
            <a:r>
              <a:rPr lang="en-US" sz="3365">
                <a:solidFill>
                  <a:srgbClr val="000000"/>
                </a:solidFill>
                <a:latin typeface="TDTD비스켓"/>
                <a:ea typeface="TDTD비스켓"/>
              </a:rPr>
              <a:t>2012년에 개최된 ILSVRC대회의 우승을 차지한 CNN구조</a:t>
            </a:r>
          </a:p>
          <a:p>
            <a:pPr algn="l">
              <a:lnSpc>
                <a:spcPts val="4712"/>
              </a:lnSpc>
            </a:pPr>
          </a:p>
          <a:p>
            <a:pPr algn="l" marL="726716" indent="-363358" lvl="1">
              <a:lnSpc>
                <a:spcPts val="4712"/>
              </a:lnSpc>
              <a:buFont typeface="Arial"/>
              <a:buChar char="•"/>
            </a:pPr>
            <a:r>
              <a:rPr lang="en-US" sz="3365">
                <a:solidFill>
                  <a:srgbClr val="000000"/>
                </a:solidFill>
                <a:latin typeface="TDTD비스켓"/>
                <a:ea typeface="TDTD비스켓"/>
              </a:rPr>
              <a:t>AlexNet의 기본구조는 LeNet-5와 크게 다르지 않다는 점이 특징.</a:t>
            </a:r>
          </a:p>
          <a:p>
            <a:pPr algn="l">
              <a:lnSpc>
                <a:spcPts val="4712"/>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D6DFCC"/>
        </a:solidFill>
      </p:bgPr>
    </p:bg>
    <p:spTree>
      <p:nvGrpSpPr>
        <p:cNvPr id="1" name=""/>
        <p:cNvGrpSpPr/>
        <p:nvPr/>
      </p:nvGrpSpPr>
      <p:grpSpPr>
        <a:xfrm>
          <a:off x="0" y="0"/>
          <a:ext cx="0" cy="0"/>
          <a:chOff x="0" y="0"/>
          <a:chExt cx="0" cy="0"/>
        </a:xfrm>
      </p:grpSpPr>
      <p:sp>
        <p:nvSpPr>
          <p:cNvPr name="Freeform 2" id="2"/>
          <p:cNvSpPr/>
          <p:nvPr/>
        </p:nvSpPr>
        <p:spPr>
          <a:xfrm flipH="false" flipV="false" rot="0">
            <a:off x="220460" y="1051428"/>
            <a:ext cx="9575409" cy="5921770"/>
          </a:xfrm>
          <a:custGeom>
            <a:avLst/>
            <a:gdLst/>
            <a:ahLst/>
            <a:cxnLst/>
            <a:rect r="r" b="b" t="t" l="l"/>
            <a:pathLst>
              <a:path h="5921770" w="9575409">
                <a:moveTo>
                  <a:pt x="0" y="0"/>
                </a:moveTo>
                <a:lnTo>
                  <a:pt x="9575409" y="0"/>
                </a:lnTo>
                <a:lnTo>
                  <a:pt x="9575409" y="5921770"/>
                </a:lnTo>
                <a:lnTo>
                  <a:pt x="0" y="5921770"/>
                </a:lnTo>
                <a:lnTo>
                  <a:pt x="0" y="0"/>
                </a:lnTo>
                <a:close/>
              </a:path>
            </a:pathLst>
          </a:custGeom>
          <a:blipFill>
            <a:blip r:embed="rId2"/>
            <a:stretch>
              <a:fillRect l="0" t="0" r="0" b="0"/>
            </a:stretch>
          </a:blipFill>
        </p:spPr>
      </p:sp>
      <p:sp>
        <p:nvSpPr>
          <p:cNvPr name="Freeform 3" id="3"/>
          <p:cNvSpPr/>
          <p:nvPr/>
        </p:nvSpPr>
        <p:spPr>
          <a:xfrm flipH="false" flipV="false" rot="0">
            <a:off x="9925879" y="1459695"/>
            <a:ext cx="8362121" cy="5111083"/>
          </a:xfrm>
          <a:custGeom>
            <a:avLst/>
            <a:gdLst/>
            <a:ahLst/>
            <a:cxnLst/>
            <a:rect r="r" b="b" t="t" l="l"/>
            <a:pathLst>
              <a:path h="5111083" w="8362121">
                <a:moveTo>
                  <a:pt x="0" y="0"/>
                </a:moveTo>
                <a:lnTo>
                  <a:pt x="8362121" y="0"/>
                </a:lnTo>
                <a:lnTo>
                  <a:pt x="8362121" y="5111083"/>
                </a:lnTo>
                <a:lnTo>
                  <a:pt x="0" y="5111083"/>
                </a:lnTo>
                <a:lnTo>
                  <a:pt x="0" y="0"/>
                </a:lnTo>
                <a:close/>
              </a:path>
            </a:pathLst>
          </a:custGeom>
          <a:blipFill>
            <a:blip r:embed="rId3"/>
            <a:stretch>
              <a:fillRect l="0" t="0" r="0" b="0"/>
            </a:stretch>
          </a:blipFill>
        </p:spPr>
      </p:sp>
      <p:sp>
        <p:nvSpPr>
          <p:cNvPr name="TextBox 4" id="4"/>
          <p:cNvSpPr txBox="true"/>
          <p:nvPr/>
        </p:nvSpPr>
        <p:spPr>
          <a:xfrm rot="0">
            <a:off x="0" y="-9525"/>
            <a:ext cx="14544804" cy="1066800"/>
          </a:xfrm>
          <a:prstGeom prst="rect">
            <a:avLst/>
          </a:prstGeom>
        </p:spPr>
        <p:txBody>
          <a:bodyPr anchor="t" rtlCol="false" tIns="0" lIns="0" bIns="0" rIns="0">
            <a:spAutoFit/>
          </a:bodyPr>
          <a:lstStyle/>
          <a:p>
            <a:pPr algn="l" marL="0" indent="0" lvl="0">
              <a:lnSpc>
                <a:spcPts val="8399"/>
              </a:lnSpc>
              <a:spcBef>
                <a:spcPct val="0"/>
              </a:spcBef>
            </a:pPr>
            <a:r>
              <a:rPr lang="en-US" sz="6999">
                <a:solidFill>
                  <a:srgbClr val="000000"/>
                </a:solidFill>
                <a:latin typeface="210 합창단"/>
              </a:rPr>
              <a:t>AlexNet</a:t>
            </a:r>
          </a:p>
        </p:txBody>
      </p:sp>
      <p:sp>
        <p:nvSpPr>
          <p:cNvPr name="TextBox 5" id="5"/>
          <p:cNvSpPr txBox="true"/>
          <p:nvPr/>
        </p:nvSpPr>
        <p:spPr>
          <a:xfrm rot="0">
            <a:off x="0" y="6896998"/>
            <a:ext cx="18288000" cy="3546601"/>
          </a:xfrm>
          <a:prstGeom prst="rect">
            <a:avLst/>
          </a:prstGeom>
        </p:spPr>
        <p:txBody>
          <a:bodyPr anchor="t" rtlCol="false" tIns="0" lIns="0" bIns="0" rIns="0">
            <a:spAutoFit/>
          </a:bodyPr>
          <a:lstStyle/>
          <a:p>
            <a:pPr algn="l" marL="726716" indent="-363358" lvl="1">
              <a:lnSpc>
                <a:spcPts val="4712"/>
              </a:lnSpc>
              <a:buFont typeface="Arial"/>
              <a:buChar char="•"/>
            </a:pPr>
            <a:r>
              <a:rPr lang="en-US" sz="3365">
                <a:solidFill>
                  <a:srgbClr val="000000"/>
                </a:solidFill>
                <a:latin typeface="TDTD비스켓"/>
                <a:ea typeface="TDTD비스켓"/>
              </a:rPr>
              <a:t>8개의 레이어로 구성, 5개의 컨볼루션 레이어와 3개의 FC레이어로 구성되어 있다.</a:t>
            </a:r>
          </a:p>
          <a:p>
            <a:pPr algn="l">
              <a:lnSpc>
                <a:spcPts val="4712"/>
              </a:lnSpc>
            </a:pPr>
          </a:p>
          <a:p>
            <a:pPr algn="l" marL="726716" indent="-363358" lvl="1">
              <a:lnSpc>
                <a:spcPts val="4712"/>
              </a:lnSpc>
              <a:buFont typeface="Arial"/>
              <a:buChar char="•"/>
            </a:pPr>
            <a:r>
              <a:rPr lang="en-US" sz="3365">
                <a:solidFill>
                  <a:srgbClr val="000000"/>
                </a:solidFill>
                <a:latin typeface="TDTD비스켓"/>
                <a:ea typeface="TDTD비스켓"/>
              </a:rPr>
              <a:t>시작은 11 * 11사이즈 커널로 입력 영상을 컨볼루션</a:t>
            </a:r>
          </a:p>
          <a:p>
            <a:pPr algn="l" marL="726716" indent="-363358" lvl="1">
              <a:lnSpc>
                <a:spcPts val="4712"/>
              </a:lnSpc>
              <a:buFont typeface="Arial"/>
              <a:buChar char="•"/>
            </a:pPr>
            <a:r>
              <a:rPr lang="en-US" sz="3365">
                <a:solidFill>
                  <a:srgbClr val="000000"/>
                </a:solidFill>
                <a:latin typeface="TDTD비스켓"/>
                <a:ea typeface="TDTD비스켓"/>
              </a:rPr>
              <a:t>CNN network에 ReLU함수를 사용함.(CNN network 중 처음으로 ReLU를 도입)</a:t>
            </a:r>
          </a:p>
          <a:p>
            <a:pPr algn="l" marL="726716" indent="-363358" lvl="1">
              <a:lnSpc>
                <a:spcPts val="4712"/>
              </a:lnSpc>
              <a:buFont typeface="Arial"/>
              <a:buChar char="•"/>
            </a:pPr>
            <a:r>
              <a:rPr lang="en-US" sz="3365">
                <a:solidFill>
                  <a:srgbClr val="000000"/>
                </a:solidFill>
                <a:latin typeface="TDTD비스켓"/>
                <a:ea typeface="TDTD비스켓"/>
              </a:rPr>
              <a:t>1,2번째 FC 레이어에 Dropout을 적용하였음.</a:t>
            </a:r>
          </a:p>
          <a:p>
            <a:pPr algn="l">
              <a:lnSpc>
                <a:spcPts val="4712"/>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D6DFCC"/>
        </a:solidFill>
      </p:bgPr>
    </p:bg>
    <p:spTree>
      <p:nvGrpSpPr>
        <p:cNvPr id="1" name=""/>
        <p:cNvGrpSpPr/>
        <p:nvPr/>
      </p:nvGrpSpPr>
      <p:grpSpPr>
        <a:xfrm>
          <a:off x="0" y="0"/>
          <a:ext cx="0" cy="0"/>
          <a:chOff x="0" y="0"/>
          <a:chExt cx="0" cy="0"/>
        </a:xfrm>
      </p:grpSpPr>
      <p:sp>
        <p:nvSpPr>
          <p:cNvPr name="TextBox 2" id="2"/>
          <p:cNvSpPr txBox="true"/>
          <p:nvPr/>
        </p:nvSpPr>
        <p:spPr>
          <a:xfrm rot="0">
            <a:off x="0" y="-9525"/>
            <a:ext cx="14544804" cy="1066800"/>
          </a:xfrm>
          <a:prstGeom prst="rect">
            <a:avLst/>
          </a:prstGeom>
        </p:spPr>
        <p:txBody>
          <a:bodyPr anchor="t" rtlCol="false" tIns="0" lIns="0" bIns="0" rIns="0">
            <a:spAutoFit/>
          </a:bodyPr>
          <a:lstStyle/>
          <a:p>
            <a:pPr algn="l" marL="0" indent="0" lvl="0">
              <a:lnSpc>
                <a:spcPts val="8399"/>
              </a:lnSpc>
              <a:spcBef>
                <a:spcPct val="0"/>
              </a:spcBef>
            </a:pPr>
            <a:r>
              <a:rPr lang="en-US" sz="6999">
                <a:solidFill>
                  <a:srgbClr val="000000"/>
                </a:solidFill>
                <a:latin typeface="210 합창단"/>
              </a:rPr>
              <a:t>VGGNET</a:t>
            </a:r>
          </a:p>
        </p:txBody>
      </p:sp>
      <p:sp>
        <p:nvSpPr>
          <p:cNvPr name="TextBox 3" id="3"/>
          <p:cNvSpPr txBox="true"/>
          <p:nvPr/>
        </p:nvSpPr>
        <p:spPr>
          <a:xfrm rot="0">
            <a:off x="0" y="6575234"/>
            <a:ext cx="18288000" cy="3546601"/>
          </a:xfrm>
          <a:prstGeom prst="rect">
            <a:avLst/>
          </a:prstGeom>
        </p:spPr>
        <p:txBody>
          <a:bodyPr anchor="t" rtlCol="false" tIns="0" lIns="0" bIns="0" rIns="0">
            <a:spAutoFit/>
          </a:bodyPr>
          <a:lstStyle/>
          <a:p>
            <a:pPr algn="l" marL="726716" indent="-363358" lvl="1">
              <a:lnSpc>
                <a:spcPts val="4712"/>
              </a:lnSpc>
              <a:buFont typeface="Arial"/>
              <a:buChar char="•"/>
            </a:pPr>
            <a:r>
              <a:rPr lang="en-US" sz="3365">
                <a:solidFill>
                  <a:srgbClr val="000000"/>
                </a:solidFill>
                <a:latin typeface="TDTD비스켓"/>
                <a:ea typeface="TDTD비스켓"/>
              </a:rPr>
              <a:t>VGGNet은 옥스포드 대학의 연구팀 VGG에 의해 개발된 모델로써, 2014년 이미지넷 이미지 인식 대회에서 준우승을 한 모델</a:t>
            </a:r>
          </a:p>
          <a:p>
            <a:pPr algn="l" marL="726716" indent="-363358" lvl="1">
              <a:lnSpc>
                <a:spcPts val="4712"/>
              </a:lnSpc>
              <a:buFont typeface="Arial"/>
              <a:buChar char="•"/>
            </a:pPr>
            <a:r>
              <a:rPr lang="en-US" sz="3365">
                <a:solidFill>
                  <a:srgbClr val="000000"/>
                </a:solidFill>
                <a:latin typeface="TDTD비스켓"/>
                <a:ea typeface="TDTD비스켓"/>
              </a:rPr>
              <a:t>VGG16, VGG19 모델이 있음.</a:t>
            </a:r>
          </a:p>
          <a:p>
            <a:pPr algn="l" marL="726716" indent="-363358" lvl="1">
              <a:lnSpc>
                <a:spcPts val="4712"/>
              </a:lnSpc>
              <a:buFont typeface="Arial"/>
              <a:buChar char="•"/>
            </a:pPr>
            <a:r>
              <a:rPr lang="en-US" sz="3365">
                <a:solidFill>
                  <a:srgbClr val="000000"/>
                </a:solidFill>
                <a:latin typeface="TDTD비스켓"/>
                <a:ea typeface="TDTD비스켓"/>
              </a:rPr>
              <a:t> VGG 연구팀은 깊이의 영향만을 최대한 확인하고자 컨볼루션 필터커널의 사이즈는 가장 작은 3 x 3으로 고정했다.</a:t>
            </a:r>
          </a:p>
          <a:p>
            <a:pPr algn="l" marL="726716" indent="-363358" lvl="1">
              <a:lnSpc>
                <a:spcPts val="4712"/>
              </a:lnSpc>
              <a:buFont typeface="Arial"/>
              <a:buChar char="•"/>
            </a:pPr>
            <a:r>
              <a:rPr lang="en-US" sz="3365">
                <a:solidFill>
                  <a:srgbClr val="000000"/>
                </a:solidFill>
                <a:latin typeface="TDTD비스켓"/>
                <a:ea typeface="TDTD비스켓"/>
              </a:rPr>
              <a:t>필터커널 사이즈를 7 x 7에서 3 x 3으로 줄이며 가중치의 학습을 빠르게 할 수 있도록 조정한 것이 특징이다.</a:t>
            </a:r>
          </a:p>
          <a:p>
            <a:pPr algn="l">
              <a:lnSpc>
                <a:spcPts val="4712"/>
              </a:lnSpc>
              <a:spcBef>
                <a:spcPct val="0"/>
              </a:spcBef>
            </a:pPr>
          </a:p>
        </p:txBody>
      </p:sp>
      <p:sp>
        <p:nvSpPr>
          <p:cNvPr name="Freeform 4" id="4"/>
          <p:cNvSpPr/>
          <p:nvPr/>
        </p:nvSpPr>
        <p:spPr>
          <a:xfrm flipH="false" flipV="false" rot="0">
            <a:off x="763108" y="905286"/>
            <a:ext cx="8854426" cy="5625165"/>
          </a:xfrm>
          <a:custGeom>
            <a:avLst/>
            <a:gdLst/>
            <a:ahLst/>
            <a:cxnLst/>
            <a:rect r="r" b="b" t="t" l="l"/>
            <a:pathLst>
              <a:path h="5625165" w="8854426">
                <a:moveTo>
                  <a:pt x="0" y="0"/>
                </a:moveTo>
                <a:lnTo>
                  <a:pt x="8854426" y="0"/>
                </a:lnTo>
                <a:lnTo>
                  <a:pt x="8854426" y="5625165"/>
                </a:lnTo>
                <a:lnTo>
                  <a:pt x="0" y="5625165"/>
                </a:lnTo>
                <a:lnTo>
                  <a:pt x="0" y="0"/>
                </a:lnTo>
                <a:close/>
              </a:path>
            </a:pathLst>
          </a:custGeom>
          <a:blipFill>
            <a:blip r:embed="rId2"/>
            <a:stretch>
              <a:fillRect l="0" t="0" r="0" b="0"/>
            </a:stretch>
          </a:blipFill>
        </p:spPr>
      </p:sp>
      <p:sp>
        <p:nvSpPr>
          <p:cNvPr name="Freeform 5" id="5"/>
          <p:cNvSpPr/>
          <p:nvPr/>
        </p:nvSpPr>
        <p:spPr>
          <a:xfrm flipH="false" flipV="false" rot="0">
            <a:off x="11173406" y="905286"/>
            <a:ext cx="5555841" cy="5625165"/>
          </a:xfrm>
          <a:custGeom>
            <a:avLst/>
            <a:gdLst/>
            <a:ahLst/>
            <a:cxnLst/>
            <a:rect r="r" b="b" t="t" l="l"/>
            <a:pathLst>
              <a:path h="5625165" w="5555841">
                <a:moveTo>
                  <a:pt x="0" y="0"/>
                </a:moveTo>
                <a:lnTo>
                  <a:pt x="5555841" y="0"/>
                </a:lnTo>
                <a:lnTo>
                  <a:pt x="5555841" y="5625165"/>
                </a:lnTo>
                <a:lnTo>
                  <a:pt x="0" y="5625165"/>
                </a:lnTo>
                <a:lnTo>
                  <a:pt x="0" y="0"/>
                </a:lnTo>
                <a:close/>
              </a:path>
            </a:pathLst>
          </a:custGeom>
          <a:blipFill>
            <a:blip r:embed="rId3"/>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D6DFCC"/>
        </a:solidFill>
      </p:bgPr>
    </p:bg>
    <p:spTree>
      <p:nvGrpSpPr>
        <p:cNvPr id="1" name=""/>
        <p:cNvGrpSpPr/>
        <p:nvPr/>
      </p:nvGrpSpPr>
      <p:grpSpPr>
        <a:xfrm>
          <a:off x="0" y="0"/>
          <a:ext cx="0" cy="0"/>
          <a:chOff x="0" y="0"/>
          <a:chExt cx="0" cy="0"/>
        </a:xfrm>
      </p:grpSpPr>
      <p:sp>
        <p:nvSpPr>
          <p:cNvPr name="TextBox 2" id="2"/>
          <p:cNvSpPr txBox="true"/>
          <p:nvPr/>
        </p:nvSpPr>
        <p:spPr>
          <a:xfrm rot="0">
            <a:off x="0" y="-9525"/>
            <a:ext cx="14544804" cy="1066800"/>
          </a:xfrm>
          <a:prstGeom prst="rect">
            <a:avLst/>
          </a:prstGeom>
        </p:spPr>
        <p:txBody>
          <a:bodyPr anchor="t" rtlCol="false" tIns="0" lIns="0" bIns="0" rIns="0">
            <a:spAutoFit/>
          </a:bodyPr>
          <a:lstStyle/>
          <a:p>
            <a:pPr algn="l" marL="0" indent="0" lvl="0">
              <a:lnSpc>
                <a:spcPts val="8399"/>
              </a:lnSpc>
              <a:spcBef>
                <a:spcPct val="0"/>
              </a:spcBef>
            </a:pPr>
            <a:r>
              <a:rPr lang="en-US" sz="6999">
                <a:solidFill>
                  <a:srgbClr val="000000"/>
                </a:solidFill>
                <a:latin typeface="210 합창단"/>
              </a:rPr>
              <a:t>VGGNET</a:t>
            </a:r>
          </a:p>
        </p:txBody>
      </p:sp>
      <p:sp>
        <p:nvSpPr>
          <p:cNvPr name="TextBox 3" id="3"/>
          <p:cNvSpPr txBox="true"/>
          <p:nvPr/>
        </p:nvSpPr>
        <p:spPr>
          <a:xfrm rot="0">
            <a:off x="0" y="1647288"/>
            <a:ext cx="9830024" cy="7695147"/>
          </a:xfrm>
          <a:prstGeom prst="rect">
            <a:avLst/>
          </a:prstGeom>
        </p:spPr>
        <p:txBody>
          <a:bodyPr anchor="t" rtlCol="false" tIns="0" lIns="0" bIns="0" rIns="0">
            <a:spAutoFit/>
          </a:bodyPr>
          <a:lstStyle/>
          <a:p>
            <a:pPr algn="l" marL="726716" indent="-363358" lvl="1">
              <a:lnSpc>
                <a:spcPts val="4712"/>
              </a:lnSpc>
              <a:buFont typeface="Arial"/>
              <a:buChar char="•"/>
            </a:pPr>
            <a:r>
              <a:rPr lang="en-US" sz="3365">
                <a:solidFill>
                  <a:srgbClr val="000000"/>
                </a:solidFill>
                <a:latin typeface="TDTD비스켓"/>
                <a:ea typeface="TDTD비스켓"/>
              </a:rPr>
              <a:t>VGGNet은 FC층이 3개인 모델이다.</a:t>
            </a:r>
          </a:p>
          <a:p>
            <a:pPr algn="l" marL="726716" indent="-363358" lvl="1">
              <a:lnSpc>
                <a:spcPts val="4712"/>
              </a:lnSpc>
              <a:buFont typeface="Arial"/>
              <a:buChar char="•"/>
            </a:pPr>
            <a:r>
              <a:rPr lang="en-US" sz="3365">
                <a:solidFill>
                  <a:srgbClr val="000000"/>
                </a:solidFill>
                <a:latin typeface="TDTD비스켓"/>
                <a:ea typeface="TDTD비스켓"/>
              </a:rPr>
              <a:t>그렇기 때문에 FC된 파라미터의 개수가 더 늘어나게 되어 학습하게 되는 연산이 더욱 늘어나게 된다.</a:t>
            </a:r>
          </a:p>
          <a:p>
            <a:pPr algn="l">
              <a:lnSpc>
                <a:spcPts val="4712"/>
              </a:lnSpc>
            </a:pPr>
          </a:p>
          <a:p>
            <a:pPr algn="l" marL="726716" indent="-363358" lvl="1">
              <a:lnSpc>
                <a:spcPts val="4712"/>
              </a:lnSpc>
              <a:buFont typeface="Arial"/>
              <a:buChar char="•"/>
            </a:pPr>
            <a:r>
              <a:rPr lang="en-US" sz="3365" spc="-84">
                <a:solidFill>
                  <a:srgbClr val="000000"/>
                </a:solidFill>
                <a:latin typeface="TDTD비스켓"/>
                <a:ea typeface="TDTD비스켓"/>
              </a:rPr>
              <a:t>실제로 D모델(일반적으로 VGG16으로 사용하는 모델)에서 pooling 및 컨볼루션을 진행할 때 나오는 파라미터의 개수보다 FC를 통해서 나오게 되는 파라미터의 개수가 약 3~4배 높다는 결과가 나왔다.</a:t>
            </a:r>
          </a:p>
          <a:p>
            <a:pPr algn="l">
              <a:lnSpc>
                <a:spcPts val="4712"/>
              </a:lnSpc>
            </a:pPr>
          </a:p>
          <a:p>
            <a:pPr algn="l">
              <a:lnSpc>
                <a:spcPts val="4712"/>
              </a:lnSpc>
            </a:pPr>
          </a:p>
          <a:p>
            <a:pPr algn="l" marL="726716" indent="-363358" lvl="1">
              <a:lnSpc>
                <a:spcPts val="4712"/>
              </a:lnSpc>
              <a:buFont typeface="Arial"/>
              <a:buChar char="•"/>
            </a:pPr>
            <a:r>
              <a:rPr lang="en-US" sz="3365">
                <a:solidFill>
                  <a:srgbClr val="000000"/>
                </a:solidFill>
                <a:latin typeface="TDTD비스켓"/>
                <a:ea typeface="TDTD비스켓"/>
              </a:rPr>
              <a:t>일반적으로 접할 수 있는 CNN모델</a:t>
            </a:r>
          </a:p>
          <a:p>
            <a:pPr algn="l">
              <a:lnSpc>
                <a:spcPts val="4712"/>
              </a:lnSpc>
            </a:pPr>
          </a:p>
          <a:p>
            <a:pPr algn="l">
              <a:lnSpc>
                <a:spcPts val="4712"/>
              </a:lnSpc>
              <a:spcBef>
                <a:spcPct val="0"/>
              </a:spcBef>
            </a:pPr>
          </a:p>
        </p:txBody>
      </p:sp>
      <p:sp>
        <p:nvSpPr>
          <p:cNvPr name="Freeform 4" id="4"/>
          <p:cNvSpPr/>
          <p:nvPr/>
        </p:nvSpPr>
        <p:spPr>
          <a:xfrm flipH="false" flipV="false" rot="0">
            <a:off x="9830024" y="1723488"/>
            <a:ext cx="8457976" cy="8563512"/>
          </a:xfrm>
          <a:custGeom>
            <a:avLst/>
            <a:gdLst/>
            <a:ahLst/>
            <a:cxnLst/>
            <a:rect r="r" b="b" t="t" l="l"/>
            <a:pathLst>
              <a:path h="8563512" w="8457976">
                <a:moveTo>
                  <a:pt x="0" y="0"/>
                </a:moveTo>
                <a:lnTo>
                  <a:pt x="8457976" y="0"/>
                </a:lnTo>
                <a:lnTo>
                  <a:pt x="8457976" y="8563512"/>
                </a:lnTo>
                <a:lnTo>
                  <a:pt x="0" y="8563512"/>
                </a:lnTo>
                <a:lnTo>
                  <a:pt x="0" y="0"/>
                </a:lnTo>
                <a:close/>
              </a:path>
            </a:pathLst>
          </a:custGeom>
          <a:blipFill>
            <a:blip r:embed="rId2"/>
            <a:stretch>
              <a:fillRect l="0" t="0" r="0" b="0"/>
            </a:stretch>
          </a:blipFill>
        </p:spPr>
      </p:sp>
      <p:grpSp>
        <p:nvGrpSpPr>
          <p:cNvPr name="Group 5" id="5"/>
          <p:cNvGrpSpPr/>
          <p:nvPr/>
        </p:nvGrpSpPr>
        <p:grpSpPr>
          <a:xfrm rot="0">
            <a:off x="12988290" y="8558212"/>
            <a:ext cx="1888808" cy="1795462"/>
            <a:chOff x="0" y="0"/>
            <a:chExt cx="2518410" cy="2393950"/>
          </a:xfrm>
        </p:grpSpPr>
        <p:sp>
          <p:nvSpPr>
            <p:cNvPr name="Freeform 6" id="6"/>
            <p:cNvSpPr/>
            <p:nvPr/>
          </p:nvSpPr>
          <p:spPr>
            <a:xfrm flipH="false" flipV="false" rot="0">
              <a:off x="41910" y="43180"/>
              <a:ext cx="2453640" cy="2305050"/>
            </a:xfrm>
            <a:custGeom>
              <a:avLst/>
              <a:gdLst/>
              <a:ahLst/>
              <a:cxnLst/>
              <a:rect r="r" b="b" t="t" l="l"/>
              <a:pathLst>
                <a:path h="2305050" w="2453640">
                  <a:moveTo>
                    <a:pt x="163830" y="236220"/>
                  </a:moveTo>
                  <a:cubicBezTo>
                    <a:pt x="261620" y="685800"/>
                    <a:pt x="246380" y="796290"/>
                    <a:pt x="255270" y="892810"/>
                  </a:cubicBezTo>
                  <a:cubicBezTo>
                    <a:pt x="262890" y="974090"/>
                    <a:pt x="285750" y="1049020"/>
                    <a:pt x="293370" y="1116330"/>
                  </a:cubicBezTo>
                  <a:cubicBezTo>
                    <a:pt x="298450" y="1172210"/>
                    <a:pt x="292100" y="1210310"/>
                    <a:pt x="295910" y="1270000"/>
                  </a:cubicBezTo>
                  <a:cubicBezTo>
                    <a:pt x="303530" y="1355090"/>
                    <a:pt x="328930" y="1474470"/>
                    <a:pt x="336550" y="1576070"/>
                  </a:cubicBezTo>
                  <a:cubicBezTo>
                    <a:pt x="344170" y="1673860"/>
                    <a:pt x="328930" y="1795780"/>
                    <a:pt x="342900" y="1868170"/>
                  </a:cubicBezTo>
                  <a:cubicBezTo>
                    <a:pt x="351790" y="1911350"/>
                    <a:pt x="368300" y="1938020"/>
                    <a:pt x="382270" y="1968500"/>
                  </a:cubicBezTo>
                  <a:cubicBezTo>
                    <a:pt x="393700" y="1995170"/>
                    <a:pt x="393700" y="2026920"/>
                    <a:pt x="416560" y="2039620"/>
                  </a:cubicBezTo>
                  <a:cubicBezTo>
                    <a:pt x="450850" y="2058670"/>
                    <a:pt x="528320" y="2018030"/>
                    <a:pt x="590550" y="2024380"/>
                  </a:cubicBezTo>
                  <a:cubicBezTo>
                    <a:pt x="670560" y="2032000"/>
                    <a:pt x="789940" y="2092960"/>
                    <a:pt x="852170" y="2104390"/>
                  </a:cubicBezTo>
                  <a:cubicBezTo>
                    <a:pt x="887730" y="2110740"/>
                    <a:pt x="896620" y="2108200"/>
                    <a:pt x="934720" y="2109470"/>
                  </a:cubicBezTo>
                  <a:cubicBezTo>
                    <a:pt x="1031240" y="2113280"/>
                    <a:pt x="1308100" y="2109470"/>
                    <a:pt x="1430020" y="2117090"/>
                  </a:cubicBezTo>
                  <a:cubicBezTo>
                    <a:pt x="1502410" y="2122170"/>
                    <a:pt x="1531620" y="2132330"/>
                    <a:pt x="1604010" y="2137410"/>
                  </a:cubicBezTo>
                  <a:cubicBezTo>
                    <a:pt x="1719580" y="2143760"/>
                    <a:pt x="1987550" y="2169160"/>
                    <a:pt x="2065020" y="2137410"/>
                  </a:cubicBezTo>
                  <a:cubicBezTo>
                    <a:pt x="2098040" y="2123440"/>
                    <a:pt x="2110740" y="2108200"/>
                    <a:pt x="2123440" y="2078990"/>
                  </a:cubicBezTo>
                  <a:cubicBezTo>
                    <a:pt x="2142490" y="2033270"/>
                    <a:pt x="2122170" y="1948180"/>
                    <a:pt x="2127250" y="1864360"/>
                  </a:cubicBezTo>
                  <a:cubicBezTo>
                    <a:pt x="2134870" y="1750060"/>
                    <a:pt x="2151380" y="1554480"/>
                    <a:pt x="2169160" y="1456690"/>
                  </a:cubicBezTo>
                  <a:cubicBezTo>
                    <a:pt x="2179320" y="1400810"/>
                    <a:pt x="2193290" y="1381760"/>
                    <a:pt x="2204720" y="1327150"/>
                  </a:cubicBezTo>
                  <a:cubicBezTo>
                    <a:pt x="2222500" y="1239520"/>
                    <a:pt x="2245360" y="1113790"/>
                    <a:pt x="2255520" y="980440"/>
                  </a:cubicBezTo>
                  <a:cubicBezTo>
                    <a:pt x="2269490" y="797560"/>
                    <a:pt x="2277110" y="450850"/>
                    <a:pt x="2255520" y="328930"/>
                  </a:cubicBezTo>
                  <a:cubicBezTo>
                    <a:pt x="2246630" y="279400"/>
                    <a:pt x="2241550" y="240030"/>
                    <a:pt x="2219960" y="228600"/>
                  </a:cubicBezTo>
                  <a:cubicBezTo>
                    <a:pt x="2200910" y="217170"/>
                    <a:pt x="2172970" y="242570"/>
                    <a:pt x="2141220" y="246380"/>
                  </a:cubicBezTo>
                  <a:cubicBezTo>
                    <a:pt x="2094230" y="251460"/>
                    <a:pt x="2016760" y="241300"/>
                    <a:pt x="1967230" y="246380"/>
                  </a:cubicBezTo>
                  <a:cubicBezTo>
                    <a:pt x="1929130" y="250190"/>
                    <a:pt x="1915160" y="261620"/>
                    <a:pt x="1866900" y="266700"/>
                  </a:cubicBezTo>
                  <a:cubicBezTo>
                    <a:pt x="1753870" y="276860"/>
                    <a:pt x="1386840" y="287020"/>
                    <a:pt x="1278890" y="266700"/>
                  </a:cubicBezTo>
                  <a:cubicBezTo>
                    <a:pt x="1235710" y="257810"/>
                    <a:pt x="1230630" y="240030"/>
                    <a:pt x="1192530" y="232410"/>
                  </a:cubicBezTo>
                  <a:cubicBezTo>
                    <a:pt x="1125220" y="218440"/>
                    <a:pt x="986790" y="234950"/>
                    <a:pt x="902970" y="223520"/>
                  </a:cubicBezTo>
                  <a:cubicBezTo>
                    <a:pt x="839470" y="215900"/>
                    <a:pt x="806450" y="193040"/>
                    <a:pt x="734060" y="184150"/>
                  </a:cubicBezTo>
                  <a:cubicBezTo>
                    <a:pt x="614680" y="170180"/>
                    <a:pt x="322580" y="144780"/>
                    <a:pt x="247650" y="181610"/>
                  </a:cubicBezTo>
                  <a:cubicBezTo>
                    <a:pt x="215900" y="196850"/>
                    <a:pt x="203200" y="217170"/>
                    <a:pt x="196850" y="246380"/>
                  </a:cubicBezTo>
                  <a:cubicBezTo>
                    <a:pt x="189230" y="285750"/>
                    <a:pt x="240030" y="363220"/>
                    <a:pt x="238760" y="406400"/>
                  </a:cubicBezTo>
                  <a:cubicBezTo>
                    <a:pt x="237490" y="438150"/>
                    <a:pt x="227330" y="467360"/>
                    <a:pt x="212090" y="483870"/>
                  </a:cubicBezTo>
                  <a:cubicBezTo>
                    <a:pt x="199390" y="497840"/>
                    <a:pt x="177800" y="505460"/>
                    <a:pt x="160020" y="508000"/>
                  </a:cubicBezTo>
                  <a:cubicBezTo>
                    <a:pt x="143510" y="509270"/>
                    <a:pt x="120650" y="504190"/>
                    <a:pt x="105410" y="495300"/>
                  </a:cubicBezTo>
                  <a:cubicBezTo>
                    <a:pt x="91440" y="485140"/>
                    <a:pt x="76200" y="468630"/>
                    <a:pt x="69850" y="452120"/>
                  </a:cubicBezTo>
                  <a:cubicBezTo>
                    <a:pt x="63500" y="435610"/>
                    <a:pt x="63500" y="412750"/>
                    <a:pt x="68580" y="396240"/>
                  </a:cubicBezTo>
                  <a:cubicBezTo>
                    <a:pt x="72390" y="378460"/>
                    <a:pt x="86360" y="360680"/>
                    <a:pt x="100330" y="349250"/>
                  </a:cubicBezTo>
                  <a:cubicBezTo>
                    <a:pt x="114300" y="339090"/>
                    <a:pt x="134620" y="330200"/>
                    <a:pt x="153670" y="332740"/>
                  </a:cubicBezTo>
                  <a:cubicBezTo>
                    <a:pt x="175260" y="334010"/>
                    <a:pt x="212090" y="351790"/>
                    <a:pt x="224790" y="372110"/>
                  </a:cubicBezTo>
                  <a:cubicBezTo>
                    <a:pt x="238760" y="392430"/>
                    <a:pt x="240030" y="431800"/>
                    <a:pt x="233680" y="453390"/>
                  </a:cubicBezTo>
                  <a:cubicBezTo>
                    <a:pt x="227330" y="471170"/>
                    <a:pt x="212090" y="486410"/>
                    <a:pt x="196850" y="495300"/>
                  </a:cubicBezTo>
                  <a:cubicBezTo>
                    <a:pt x="181610" y="504190"/>
                    <a:pt x="160020" y="510540"/>
                    <a:pt x="140970" y="506730"/>
                  </a:cubicBezTo>
                  <a:cubicBezTo>
                    <a:pt x="119380" y="502920"/>
                    <a:pt x="92710" y="485140"/>
                    <a:pt x="73660" y="459740"/>
                  </a:cubicBezTo>
                  <a:cubicBezTo>
                    <a:pt x="46990" y="424180"/>
                    <a:pt x="27940" y="341630"/>
                    <a:pt x="21590" y="293370"/>
                  </a:cubicBezTo>
                  <a:cubicBezTo>
                    <a:pt x="16510" y="255270"/>
                    <a:pt x="19050" y="226060"/>
                    <a:pt x="25400" y="193040"/>
                  </a:cubicBezTo>
                  <a:cubicBezTo>
                    <a:pt x="31750" y="157480"/>
                    <a:pt x="41910" y="114300"/>
                    <a:pt x="64770" y="87630"/>
                  </a:cubicBezTo>
                  <a:cubicBezTo>
                    <a:pt x="86360" y="59690"/>
                    <a:pt x="125730" y="43180"/>
                    <a:pt x="156210" y="29210"/>
                  </a:cubicBezTo>
                  <a:cubicBezTo>
                    <a:pt x="184150" y="17780"/>
                    <a:pt x="210820" y="12700"/>
                    <a:pt x="241300" y="8890"/>
                  </a:cubicBezTo>
                  <a:cubicBezTo>
                    <a:pt x="273050" y="5080"/>
                    <a:pt x="297180" y="7620"/>
                    <a:pt x="341630" y="7620"/>
                  </a:cubicBezTo>
                  <a:cubicBezTo>
                    <a:pt x="427990" y="7620"/>
                    <a:pt x="619760" y="0"/>
                    <a:pt x="723900" y="11430"/>
                  </a:cubicBezTo>
                  <a:cubicBezTo>
                    <a:pt x="796290" y="20320"/>
                    <a:pt x="845820" y="45720"/>
                    <a:pt x="906780" y="53340"/>
                  </a:cubicBezTo>
                  <a:cubicBezTo>
                    <a:pt x="969010" y="59690"/>
                    <a:pt x="1027430" y="49530"/>
                    <a:pt x="1093470" y="54610"/>
                  </a:cubicBezTo>
                  <a:cubicBezTo>
                    <a:pt x="1172210" y="62230"/>
                    <a:pt x="1239520" y="90170"/>
                    <a:pt x="1348740" y="97790"/>
                  </a:cubicBezTo>
                  <a:cubicBezTo>
                    <a:pt x="1545590" y="111760"/>
                    <a:pt x="2029460" y="69850"/>
                    <a:pt x="2176780" y="76200"/>
                  </a:cubicBezTo>
                  <a:cubicBezTo>
                    <a:pt x="2230120" y="78740"/>
                    <a:pt x="2255520" y="78740"/>
                    <a:pt x="2286000" y="88900"/>
                  </a:cubicBezTo>
                  <a:cubicBezTo>
                    <a:pt x="2312670" y="99060"/>
                    <a:pt x="2332990" y="107950"/>
                    <a:pt x="2352040" y="132080"/>
                  </a:cubicBezTo>
                  <a:cubicBezTo>
                    <a:pt x="2383790" y="171450"/>
                    <a:pt x="2410460" y="241300"/>
                    <a:pt x="2425700" y="328930"/>
                  </a:cubicBezTo>
                  <a:cubicBezTo>
                    <a:pt x="2453640" y="487680"/>
                    <a:pt x="2442210" y="796290"/>
                    <a:pt x="2421890" y="1017270"/>
                  </a:cubicBezTo>
                  <a:cubicBezTo>
                    <a:pt x="2404110" y="1226820"/>
                    <a:pt x="2338070" y="1431290"/>
                    <a:pt x="2316480" y="1621790"/>
                  </a:cubicBezTo>
                  <a:cubicBezTo>
                    <a:pt x="2296160" y="1793240"/>
                    <a:pt x="2310130" y="2012950"/>
                    <a:pt x="2287270" y="2112010"/>
                  </a:cubicBezTo>
                  <a:cubicBezTo>
                    <a:pt x="2275840" y="2159000"/>
                    <a:pt x="2263140" y="2180590"/>
                    <a:pt x="2244090" y="2209800"/>
                  </a:cubicBezTo>
                  <a:cubicBezTo>
                    <a:pt x="2225040" y="2239010"/>
                    <a:pt x="2202180" y="2274570"/>
                    <a:pt x="2172970" y="2289810"/>
                  </a:cubicBezTo>
                  <a:cubicBezTo>
                    <a:pt x="2143760" y="2305050"/>
                    <a:pt x="2113280" y="2297430"/>
                    <a:pt x="2065020" y="2299970"/>
                  </a:cubicBezTo>
                  <a:cubicBezTo>
                    <a:pt x="1971040" y="2305050"/>
                    <a:pt x="1766570" y="2305050"/>
                    <a:pt x="1649730" y="2298700"/>
                  </a:cubicBezTo>
                  <a:cubicBezTo>
                    <a:pt x="1564640" y="2294890"/>
                    <a:pt x="1518920" y="2280920"/>
                    <a:pt x="1430020" y="2277110"/>
                  </a:cubicBezTo>
                  <a:cubicBezTo>
                    <a:pt x="1290320" y="2270760"/>
                    <a:pt x="1005840" y="2289810"/>
                    <a:pt x="894080" y="2279650"/>
                  </a:cubicBezTo>
                  <a:cubicBezTo>
                    <a:pt x="842010" y="2275840"/>
                    <a:pt x="815340" y="2272030"/>
                    <a:pt x="779780" y="2261870"/>
                  </a:cubicBezTo>
                  <a:cubicBezTo>
                    <a:pt x="746760" y="2250440"/>
                    <a:pt x="728980" y="2228850"/>
                    <a:pt x="687070" y="2214880"/>
                  </a:cubicBezTo>
                  <a:cubicBezTo>
                    <a:pt x="604520" y="2188210"/>
                    <a:pt x="393700" y="2207260"/>
                    <a:pt x="312420" y="2151380"/>
                  </a:cubicBezTo>
                  <a:cubicBezTo>
                    <a:pt x="248920" y="2108200"/>
                    <a:pt x="218440" y="2016760"/>
                    <a:pt x="198120" y="1963420"/>
                  </a:cubicBezTo>
                  <a:cubicBezTo>
                    <a:pt x="182880" y="1927860"/>
                    <a:pt x="182880" y="1910080"/>
                    <a:pt x="177800" y="1868170"/>
                  </a:cubicBezTo>
                  <a:cubicBezTo>
                    <a:pt x="168910" y="1783080"/>
                    <a:pt x="179070" y="1598930"/>
                    <a:pt x="170180" y="1490980"/>
                  </a:cubicBezTo>
                  <a:cubicBezTo>
                    <a:pt x="162560" y="1408430"/>
                    <a:pt x="142240" y="1338580"/>
                    <a:pt x="135890" y="1273810"/>
                  </a:cubicBezTo>
                  <a:cubicBezTo>
                    <a:pt x="130810" y="1221740"/>
                    <a:pt x="135890" y="1183640"/>
                    <a:pt x="130810" y="1132840"/>
                  </a:cubicBezTo>
                  <a:cubicBezTo>
                    <a:pt x="123190" y="1071880"/>
                    <a:pt x="99060" y="1005840"/>
                    <a:pt x="91440" y="932180"/>
                  </a:cubicBezTo>
                  <a:cubicBezTo>
                    <a:pt x="83820" y="845820"/>
                    <a:pt x="101600" y="751840"/>
                    <a:pt x="91440" y="648970"/>
                  </a:cubicBezTo>
                  <a:cubicBezTo>
                    <a:pt x="78740" y="524510"/>
                    <a:pt x="0" y="308610"/>
                    <a:pt x="8890" y="238760"/>
                  </a:cubicBezTo>
                  <a:cubicBezTo>
                    <a:pt x="12700" y="213360"/>
                    <a:pt x="21590" y="200660"/>
                    <a:pt x="34290" y="189230"/>
                  </a:cubicBezTo>
                  <a:cubicBezTo>
                    <a:pt x="46990" y="177800"/>
                    <a:pt x="68580" y="168910"/>
                    <a:pt x="85090" y="168910"/>
                  </a:cubicBezTo>
                  <a:cubicBezTo>
                    <a:pt x="102870" y="168910"/>
                    <a:pt x="124460" y="176530"/>
                    <a:pt x="137160" y="186690"/>
                  </a:cubicBezTo>
                  <a:cubicBezTo>
                    <a:pt x="151130" y="198120"/>
                    <a:pt x="163830" y="236220"/>
                    <a:pt x="163830" y="236220"/>
                  </a:cubicBezTo>
                </a:path>
              </a:pathLst>
            </a:custGeom>
            <a:solidFill>
              <a:srgbClr val="E7191F"/>
            </a:solidFill>
            <a:ln cap="sq">
              <a:noFill/>
              <a:prstDash val="solid"/>
              <a:miter/>
            </a:ln>
          </p:spPr>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D6DFCC"/>
        </a:solidFill>
      </p:bgPr>
    </p:bg>
    <p:spTree>
      <p:nvGrpSpPr>
        <p:cNvPr id="1" name=""/>
        <p:cNvGrpSpPr/>
        <p:nvPr/>
      </p:nvGrpSpPr>
      <p:grpSpPr>
        <a:xfrm>
          <a:off x="0" y="0"/>
          <a:ext cx="0" cy="0"/>
          <a:chOff x="0" y="0"/>
          <a:chExt cx="0" cy="0"/>
        </a:xfrm>
      </p:grpSpPr>
      <p:sp>
        <p:nvSpPr>
          <p:cNvPr name="TextBox 2" id="2"/>
          <p:cNvSpPr txBox="true"/>
          <p:nvPr/>
        </p:nvSpPr>
        <p:spPr>
          <a:xfrm rot="0">
            <a:off x="0" y="-9525"/>
            <a:ext cx="14544804" cy="1066800"/>
          </a:xfrm>
          <a:prstGeom prst="rect">
            <a:avLst/>
          </a:prstGeom>
        </p:spPr>
        <p:txBody>
          <a:bodyPr anchor="t" rtlCol="false" tIns="0" lIns="0" bIns="0" rIns="0">
            <a:spAutoFit/>
          </a:bodyPr>
          <a:lstStyle/>
          <a:p>
            <a:pPr algn="l" marL="0" indent="0" lvl="0">
              <a:lnSpc>
                <a:spcPts val="8399"/>
              </a:lnSpc>
              <a:spcBef>
                <a:spcPct val="0"/>
              </a:spcBef>
            </a:pPr>
            <a:r>
              <a:rPr lang="en-US" sz="6999">
                <a:solidFill>
                  <a:srgbClr val="000000"/>
                </a:solidFill>
                <a:latin typeface="210 합창단"/>
              </a:rPr>
              <a:t>ResNet</a:t>
            </a:r>
          </a:p>
        </p:txBody>
      </p:sp>
      <p:sp>
        <p:nvSpPr>
          <p:cNvPr name="TextBox 3" id="3"/>
          <p:cNvSpPr txBox="true"/>
          <p:nvPr/>
        </p:nvSpPr>
        <p:spPr>
          <a:xfrm rot="0">
            <a:off x="-140198" y="1287880"/>
            <a:ext cx="18428198" cy="8287796"/>
          </a:xfrm>
          <a:prstGeom prst="rect">
            <a:avLst/>
          </a:prstGeom>
        </p:spPr>
        <p:txBody>
          <a:bodyPr anchor="t" rtlCol="false" tIns="0" lIns="0" bIns="0" rIns="0">
            <a:spAutoFit/>
          </a:bodyPr>
          <a:lstStyle/>
          <a:p>
            <a:pPr algn="l" marL="726716" indent="-363358" lvl="1">
              <a:lnSpc>
                <a:spcPts val="4712"/>
              </a:lnSpc>
              <a:buFont typeface="Arial"/>
              <a:buChar char="•"/>
            </a:pPr>
            <a:r>
              <a:rPr lang="en-US" sz="3365">
                <a:solidFill>
                  <a:srgbClr val="000000"/>
                </a:solidFill>
                <a:latin typeface="TDTD비스켓"/>
                <a:ea typeface="TDTD비스켓"/>
              </a:rPr>
              <a:t>VGGNet이후에 여러 CNN모델을 정립하면서 자연스럽게 나온 생각? </a:t>
            </a:r>
            <a:r>
              <a:rPr lang="en-US" sz="3365">
                <a:solidFill>
                  <a:srgbClr val="000000"/>
                </a:solidFill>
                <a:latin typeface="TDTD비스켓"/>
                <a:ea typeface="TDTD비스켓"/>
              </a:rPr>
              <a:t>‘층을 더 깊게 만들게 되면 성능도 좋아질 것이다‘</a:t>
            </a:r>
          </a:p>
          <a:p>
            <a:pPr algn="l" marL="726716" indent="-363358" lvl="1">
              <a:lnSpc>
                <a:spcPts val="4712"/>
              </a:lnSpc>
              <a:buFont typeface="Arial"/>
              <a:buChar char="•"/>
            </a:pPr>
            <a:r>
              <a:rPr lang="en-US" sz="3365">
                <a:solidFill>
                  <a:srgbClr val="000000"/>
                </a:solidFill>
                <a:latin typeface="TDTD비스켓"/>
                <a:ea typeface="TDTD비스켓"/>
              </a:rPr>
              <a:t>하지만, 층을 더 쌓아도 성능은 더 좋아지지 않고, 오히려 error가 생긴다는 것을 발견하게 된다.</a:t>
            </a:r>
          </a:p>
          <a:p>
            <a:pPr algn="l">
              <a:lnSpc>
                <a:spcPts val="4712"/>
              </a:lnSpc>
            </a:pPr>
          </a:p>
          <a:p>
            <a:pPr algn="l">
              <a:lnSpc>
                <a:spcPts val="4712"/>
              </a:lnSpc>
            </a:pPr>
          </a:p>
          <a:p>
            <a:pPr algn="l">
              <a:lnSpc>
                <a:spcPts val="4712"/>
              </a:lnSpc>
            </a:pPr>
          </a:p>
          <a:p>
            <a:pPr algn="l">
              <a:lnSpc>
                <a:spcPts val="4712"/>
              </a:lnSpc>
            </a:pPr>
          </a:p>
          <a:p>
            <a:pPr algn="l">
              <a:lnSpc>
                <a:spcPts val="4712"/>
              </a:lnSpc>
            </a:pPr>
          </a:p>
          <a:p>
            <a:pPr algn="l">
              <a:lnSpc>
                <a:spcPts val="4712"/>
              </a:lnSpc>
            </a:pPr>
          </a:p>
          <a:p>
            <a:pPr algn="l">
              <a:lnSpc>
                <a:spcPts val="4712"/>
              </a:lnSpc>
            </a:pPr>
          </a:p>
          <a:p>
            <a:pPr algn="l">
              <a:lnSpc>
                <a:spcPts val="4712"/>
              </a:lnSpc>
            </a:pPr>
          </a:p>
          <a:p>
            <a:pPr algn="l" marL="726716" indent="-363358" lvl="1">
              <a:lnSpc>
                <a:spcPts val="4712"/>
              </a:lnSpc>
              <a:buFont typeface="Arial"/>
              <a:buChar char="•"/>
            </a:pPr>
            <a:r>
              <a:rPr lang="en-US" sz="3365">
                <a:solidFill>
                  <a:srgbClr val="000000"/>
                </a:solidFill>
                <a:latin typeface="TDTD비스켓"/>
                <a:ea typeface="TDTD비스켓"/>
              </a:rPr>
              <a:t>그래서 다른 방법을 고안해야 함을 인식하게 되었고, 이렇게 나오게 된 것이 </a:t>
            </a:r>
          </a:p>
          <a:p>
            <a:pPr algn="l">
              <a:lnSpc>
                <a:spcPts val="4712"/>
              </a:lnSpc>
            </a:pPr>
            <a:r>
              <a:rPr lang="en-US" sz="3365">
                <a:solidFill>
                  <a:srgbClr val="000000"/>
                </a:solidFill>
                <a:latin typeface="TDTD비스켓"/>
              </a:rPr>
              <a:t>       </a:t>
            </a:r>
            <a:r>
              <a:rPr lang="en-US" sz="3365">
                <a:solidFill>
                  <a:srgbClr val="000000"/>
                </a:solidFill>
                <a:latin typeface="TDTD비스켓"/>
                <a:ea typeface="TDTD비스켓"/>
              </a:rPr>
              <a:t>ResNet의 Residual Block이다.</a:t>
            </a:r>
          </a:p>
          <a:p>
            <a:pPr algn="l">
              <a:lnSpc>
                <a:spcPts val="4712"/>
              </a:lnSpc>
            </a:pPr>
            <a:r>
              <a:rPr lang="en-US" sz="3365">
                <a:solidFill>
                  <a:srgbClr val="000000"/>
                </a:solidFill>
                <a:latin typeface="TDTD비스켓"/>
              </a:rPr>
              <a:t>      </a:t>
            </a:r>
            <a:r>
              <a:rPr lang="en-US" sz="3365">
                <a:solidFill>
                  <a:srgbClr val="000000"/>
                </a:solidFill>
                <a:latin typeface="TDTD비스켓"/>
              </a:rPr>
              <a:t>(</a:t>
            </a:r>
            <a:r>
              <a:rPr lang="en-US" sz="3365">
                <a:solidFill>
                  <a:srgbClr val="000000"/>
                </a:solidFill>
                <a:latin typeface="TDTD비스켓"/>
                <a:ea typeface="TDTD비스켓"/>
              </a:rPr>
              <a:t>Block단위로 Parameter을 전달하기 전에 이전의 값을 더하는 방식) </a:t>
            </a:r>
          </a:p>
          <a:p>
            <a:pPr algn="l">
              <a:lnSpc>
                <a:spcPts val="4712"/>
              </a:lnSpc>
              <a:spcBef>
                <a:spcPct val="0"/>
              </a:spcBef>
            </a:pPr>
          </a:p>
        </p:txBody>
      </p:sp>
      <p:sp>
        <p:nvSpPr>
          <p:cNvPr name="Freeform 4" id="4"/>
          <p:cNvSpPr/>
          <p:nvPr/>
        </p:nvSpPr>
        <p:spPr>
          <a:xfrm flipH="false" flipV="false" rot="0">
            <a:off x="2889777" y="2546217"/>
            <a:ext cx="5640857" cy="3800610"/>
          </a:xfrm>
          <a:custGeom>
            <a:avLst/>
            <a:gdLst/>
            <a:ahLst/>
            <a:cxnLst/>
            <a:rect r="r" b="b" t="t" l="l"/>
            <a:pathLst>
              <a:path h="3800610" w="5640857">
                <a:moveTo>
                  <a:pt x="0" y="0"/>
                </a:moveTo>
                <a:lnTo>
                  <a:pt x="5640856" y="0"/>
                </a:lnTo>
                <a:lnTo>
                  <a:pt x="5640856" y="3800610"/>
                </a:lnTo>
                <a:lnTo>
                  <a:pt x="0" y="3800610"/>
                </a:lnTo>
                <a:lnTo>
                  <a:pt x="0" y="0"/>
                </a:lnTo>
                <a:close/>
              </a:path>
            </a:pathLst>
          </a:custGeom>
          <a:blipFill>
            <a:blip r:embed="rId2"/>
            <a:stretch>
              <a:fillRect l="0" t="0" r="-97089" b="0"/>
            </a:stretch>
          </a:blipFill>
        </p:spPr>
      </p:sp>
      <p:sp>
        <p:nvSpPr>
          <p:cNvPr name="Freeform 5" id="5"/>
          <p:cNvSpPr/>
          <p:nvPr/>
        </p:nvSpPr>
        <p:spPr>
          <a:xfrm flipH="false" flipV="false" rot="0">
            <a:off x="10415910" y="2546217"/>
            <a:ext cx="5558766" cy="3909717"/>
          </a:xfrm>
          <a:custGeom>
            <a:avLst/>
            <a:gdLst/>
            <a:ahLst/>
            <a:cxnLst/>
            <a:rect r="r" b="b" t="t" l="l"/>
            <a:pathLst>
              <a:path h="3909717" w="5558766">
                <a:moveTo>
                  <a:pt x="0" y="0"/>
                </a:moveTo>
                <a:lnTo>
                  <a:pt x="5558765" y="0"/>
                </a:lnTo>
                <a:lnTo>
                  <a:pt x="5558765" y="3909717"/>
                </a:lnTo>
                <a:lnTo>
                  <a:pt x="0" y="3909717"/>
                </a:lnTo>
                <a:lnTo>
                  <a:pt x="0" y="0"/>
                </a:lnTo>
                <a:close/>
              </a:path>
            </a:pathLst>
          </a:custGeom>
          <a:blipFill>
            <a:blip r:embed="rId2"/>
            <a:stretch>
              <a:fillRect l="-104306" t="0" r="-1435" b="0"/>
            </a:stretch>
          </a:blipFill>
        </p:spPr>
      </p:sp>
      <p:sp>
        <p:nvSpPr>
          <p:cNvPr name="Freeform 6" id="6"/>
          <p:cNvSpPr/>
          <p:nvPr/>
        </p:nvSpPr>
        <p:spPr>
          <a:xfrm flipH="false" flipV="false" rot="0">
            <a:off x="12081788" y="7249175"/>
            <a:ext cx="2227008" cy="2920032"/>
          </a:xfrm>
          <a:custGeom>
            <a:avLst/>
            <a:gdLst/>
            <a:ahLst/>
            <a:cxnLst/>
            <a:rect r="r" b="b" t="t" l="l"/>
            <a:pathLst>
              <a:path h="2920032" w="2227008">
                <a:moveTo>
                  <a:pt x="0" y="0"/>
                </a:moveTo>
                <a:lnTo>
                  <a:pt x="2227008" y="0"/>
                </a:lnTo>
                <a:lnTo>
                  <a:pt x="2227008" y="2920032"/>
                </a:lnTo>
                <a:lnTo>
                  <a:pt x="0" y="2920032"/>
                </a:lnTo>
                <a:lnTo>
                  <a:pt x="0" y="0"/>
                </a:lnTo>
                <a:close/>
              </a:path>
            </a:pathLst>
          </a:custGeom>
          <a:blipFill>
            <a:blip r:embed="rId3"/>
            <a:stretch>
              <a:fillRect l="-182565" t="-82999" r="0" b="-305927"/>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D6DFCC"/>
        </a:solidFill>
      </p:bgPr>
    </p:bg>
    <p:spTree>
      <p:nvGrpSpPr>
        <p:cNvPr id="1" name=""/>
        <p:cNvGrpSpPr/>
        <p:nvPr/>
      </p:nvGrpSpPr>
      <p:grpSpPr>
        <a:xfrm>
          <a:off x="0" y="0"/>
          <a:ext cx="0" cy="0"/>
          <a:chOff x="0" y="0"/>
          <a:chExt cx="0" cy="0"/>
        </a:xfrm>
      </p:grpSpPr>
      <p:sp>
        <p:nvSpPr>
          <p:cNvPr name="TextBox 2" id="2"/>
          <p:cNvSpPr txBox="true"/>
          <p:nvPr/>
        </p:nvSpPr>
        <p:spPr>
          <a:xfrm rot="0">
            <a:off x="0" y="-9525"/>
            <a:ext cx="14544804" cy="1066800"/>
          </a:xfrm>
          <a:prstGeom prst="rect">
            <a:avLst/>
          </a:prstGeom>
        </p:spPr>
        <p:txBody>
          <a:bodyPr anchor="t" rtlCol="false" tIns="0" lIns="0" bIns="0" rIns="0">
            <a:spAutoFit/>
          </a:bodyPr>
          <a:lstStyle/>
          <a:p>
            <a:pPr algn="l" marL="0" indent="0" lvl="0">
              <a:lnSpc>
                <a:spcPts val="8399"/>
              </a:lnSpc>
              <a:spcBef>
                <a:spcPct val="0"/>
              </a:spcBef>
            </a:pPr>
            <a:r>
              <a:rPr lang="en-US" sz="6999">
                <a:solidFill>
                  <a:srgbClr val="000000"/>
                </a:solidFill>
                <a:latin typeface="210 합창단"/>
              </a:rPr>
              <a:t>ResNet</a:t>
            </a:r>
          </a:p>
        </p:txBody>
      </p:sp>
      <p:sp>
        <p:nvSpPr>
          <p:cNvPr name="TextBox 3" id="3"/>
          <p:cNvSpPr txBox="true"/>
          <p:nvPr/>
        </p:nvSpPr>
        <p:spPr>
          <a:xfrm rot="0">
            <a:off x="0" y="1633453"/>
            <a:ext cx="10199800" cy="4890569"/>
          </a:xfrm>
          <a:prstGeom prst="rect">
            <a:avLst/>
          </a:prstGeom>
        </p:spPr>
        <p:txBody>
          <a:bodyPr anchor="t" rtlCol="false" tIns="0" lIns="0" bIns="0" rIns="0">
            <a:spAutoFit/>
          </a:bodyPr>
          <a:lstStyle/>
          <a:p>
            <a:pPr algn="l" marL="600172" indent="-300086" lvl="1">
              <a:lnSpc>
                <a:spcPts val="3891"/>
              </a:lnSpc>
              <a:buFont typeface="Arial"/>
              <a:buChar char="•"/>
            </a:pPr>
            <a:r>
              <a:rPr lang="en-US" sz="2779">
                <a:solidFill>
                  <a:srgbClr val="000000"/>
                </a:solidFill>
                <a:latin typeface="TDTD비스켓"/>
                <a:ea typeface="TDTD비스켓"/>
              </a:rPr>
              <a:t>간단한 설명으로는 ‘기존 방식에서 conv - relu 로 통과하는 방식에서 identity 선을 만들어서 통과하도록 하자!’ 라는 개념이다.</a:t>
            </a:r>
          </a:p>
          <a:p>
            <a:pPr algn="l">
              <a:lnSpc>
                <a:spcPts val="3891"/>
              </a:lnSpc>
            </a:pPr>
            <a:r>
              <a:rPr lang="en-US" sz="2779" spc="-69">
                <a:solidFill>
                  <a:srgbClr val="000000"/>
                </a:solidFill>
                <a:latin typeface="TDTD비스켓"/>
              </a:rPr>
              <a:t>(skip-connection)</a:t>
            </a:r>
          </a:p>
          <a:p>
            <a:pPr algn="l" marL="600172" indent="-300086" lvl="1">
              <a:lnSpc>
                <a:spcPts val="3891"/>
              </a:lnSpc>
              <a:buFont typeface="Arial"/>
              <a:buChar char="•"/>
            </a:pPr>
            <a:r>
              <a:rPr lang="en-US" sz="2779" spc="-69">
                <a:solidFill>
                  <a:srgbClr val="000000"/>
                </a:solidFill>
                <a:latin typeface="TDTD비스켓"/>
                <a:ea typeface="TDTD비스켓"/>
              </a:rPr>
              <a:t>x가 들어와서 F(x)가 나가는 것이 일반적</a:t>
            </a:r>
          </a:p>
          <a:p>
            <a:pPr algn="l" marL="600172" indent="-300086" lvl="1">
              <a:lnSpc>
                <a:spcPts val="3891"/>
              </a:lnSpc>
              <a:buFont typeface="Arial"/>
              <a:buChar char="•"/>
            </a:pPr>
            <a:r>
              <a:rPr lang="en-US" sz="2779" spc="-69">
                <a:solidFill>
                  <a:srgbClr val="000000"/>
                </a:solidFill>
                <a:latin typeface="TDTD비스켓"/>
                <a:ea typeface="TDTD비스켓"/>
              </a:rPr>
              <a:t>x + F(x)가 나가게끔 연결해 주는 것이 skip-connection</a:t>
            </a:r>
          </a:p>
          <a:p>
            <a:pPr algn="l">
              <a:lnSpc>
                <a:spcPts val="3891"/>
              </a:lnSpc>
            </a:pPr>
          </a:p>
          <a:p>
            <a:pPr algn="l" marL="600172" indent="-300086" lvl="1">
              <a:lnSpc>
                <a:spcPts val="3891"/>
              </a:lnSpc>
              <a:buFont typeface="Arial"/>
              <a:buChar char="•"/>
            </a:pPr>
            <a:r>
              <a:rPr lang="en-US" sz="2779">
                <a:solidFill>
                  <a:srgbClr val="000000"/>
                </a:solidFill>
                <a:latin typeface="TDTD비스켓"/>
                <a:ea typeface="TDTD비스켓"/>
              </a:rPr>
              <a:t>차이만을 학습한다고 해서 ‘잔차학습’(변화량만 학습)</a:t>
            </a:r>
          </a:p>
          <a:p>
            <a:pPr algn="l" marL="600172" indent="-300086" lvl="1">
              <a:lnSpc>
                <a:spcPts val="3891"/>
              </a:lnSpc>
              <a:buFont typeface="Arial"/>
              <a:buChar char="•"/>
            </a:pPr>
            <a:r>
              <a:rPr lang="en-US" sz="2779">
                <a:solidFill>
                  <a:srgbClr val="000000"/>
                </a:solidFill>
                <a:latin typeface="TDTD비스켓"/>
                <a:ea typeface="TDTD비스켓"/>
              </a:rPr>
              <a:t>쉽게 해석하면 신입사원이 임원한테 직통으로 메세지를 전달 할 수 있을까?</a:t>
            </a:r>
          </a:p>
          <a:p>
            <a:pPr algn="l" marL="600172" indent="-300086" lvl="1">
              <a:lnSpc>
                <a:spcPts val="3891"/>
              </a:lnSpc>
              <a:spcBef>
                <a:spcPct val="0"/>
              </a:spcBef>
              <a:buFont typeface="Arial"/>
              <a:buChar char="•"/>
            </a:pPr>
            <a:r>
              <a:rPr lang="en-US" sz="2779">
                <a:solidFill>
                  <a:srgbClr val="000000"/>
                </a:solidFill>
                <a:latin typeface="TDTD비스켓"/>
                <a:ea typeface="TDTD비스켓"/>
              </a:rPr>
              <a:t>현재까지는 엄청 깊다면 입력으로부터 차근차근 조금씩 값을 바꿔 나가는 것이 이상적일 것이다.</a:t>
            </a:r>
          </a:p>
        </p:txBody>
      </p:sp>
      <p:sp>
        <p:nvSpPr>
          <p:cNvPr name="Freeform 4" id="4"/>
          <p:cNvSpPr/>
          <p:nvPr/>
        </p:nvSpPr>
        <p:spPr>
          <a:xfrm flipH="false" flipV="false" rot="0">
            <a:off x="10461595" y="1364080"/>
            <a:ext cx="7826405" cy="6532844"/>
          </a:xfrm>
          <a:custGeom>
            <a:avLst/>
            <a:gdLst/>
            <a:ahLst/>
            <a:cxnLst/>
            <a:rect r="r" b="b" t="t" l="l"/>
            <a:pathLst>
              <a:path h="6532844" w="7826405">
                <a:moveTo>
                  <a:pt x="0" y="0"/>
                </a:moveTo>
                <a:lnTo>
                  <a:pt x="7826405" y="0"/>
                </a:lnTo>
                <a:lnTo>
                  <a:pt x="7826405" y="6532845"/>
                </a:lnTo>
                <a:lnTo>
                  <a:pt x="0" y="6532845"/>
                </a:lnTo>
                <a:lnTo>
                  <a:pt x="0" y="0"/>
                </a:lnTo>
                <a:close/>
              </a:path>
            </a:pathLst>
          </a:custGeom>
          <a:blipFill>
            <a:blip r:embed="rId2"/>
            <a:stretch>
              <a:fillRect l="0" t="0" r="0" b="0"/>
            </a:stretch>
          </a:blipFill>
        </p:spPr>
      </p:sp>
      <p:sp>
        <p:nvSpPr>
          <p:cNvPr name="Freeform 5" id="5"/>
          <p:cNvSpPr/>
          <p:nvPr/>
        </p:nvSpPr>
        <p:spPr>
          <a:xfrm flipH="false" flipV="false" rot="0">
            <a:off x="0" y="7166875"/>
            <a:ext cx="10199800" cy="3120125"/>
          </a:xfrm>
          <a:custGeom>
            <a:avLst/>
            <a:gdLst/>
            <a:ahLst/>
            <a:cxnLst/>
            <a:rect r="r" b="b" t="t" l="l"/>
            <a:pathLst>
              <a:path h="3120125" w="10199800">
                <a:moveTo>
                  <a:pt x="0" y="0"/>
                </a:moveTo>
                <a:lnTo>
                  <a:pt x="10199800" y="0"/>
                </a:lnTo>
                <a:lnTo>
                  <a:pt x="10199800" y="3120125"/>
                </a:lnTo>
                <a:lnTo>
                  <a:pt x="0" y="3120125"/>
                </a:lnTo>
                <a:lnTo>
                  <a:pt x="0" y="0"/>
                </a:lnTo>
                <a:close/>
              </a:path>
            </a:pathLst>
          </a:custGeom>
          <a:blipFill>
            <a:blip r:embed="rId3"/>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D6DFCC"/>
        </a:solidFill>
      </p:bgPr>
    </p:bg>
    <p:spTree>
      <p:nvGrpSpPr>
        <p:cNvPr id="1" name=""/>
        <p:cNvGrpSpPr/>
        <p:nvPr/>
      </p:nvGrpSpPr>
      <p:grpSpPr>
        <a:xfrm>
          <a:off x="0" y="0"/>
          <a:ext cx="0" cy="0"/>
          <a:chOff x="0" y="0"/>
          <a:chExt cx="0" cy="0"/>
        </a:xfrm>
      </p:grpSpPr>
      <p:sp>
        <p:nvSpPr>
          <p:cNvPr name="TextBox 2" id="2"/>
          <p:cNvSpPr txBox="true"/>
          <p:nvPr/>
        </p:nvSpPr>
        <p:spPr>
          <a:xfrm rot="0">
            <a:off x="0" y="-9525"/>
            <a:ext cx="14544804" cy="1066800"/>
          </a:xfrm>
          <a:prstGeom prst="rect">
            <a:avLst/>
          </a:prstGeom>
        </p:spPr>
        <p:txBody>
          <a:bodyPr anchor="t" rtlCol="false" tIns="0" lIns="0" bIns="0" rIns="0">
            <a:spAutoFit/>
          </a:bodyPr>
          <a:lstStyle/>
          <a:p>
            <a:pPr algn="l" marL="0" indent="0" lvl="0">
              <a:lnSpc>
                <a:spcPts val="8399"/>
              </a:lnSpc>
              <a:spcBef>
                <a:spcPct val="0"/>
              </a:spcBef>
            </a:pPr>
            <a:r>
              <a:rPr lang="en-US" sz="6999">
                <a:solidFill>
                  <a:srgbClr val="000000"/>
                </a:solidFill>
                <a:latin typeface="210 합창단"/>
              </a:rPr>
              <a:t>ResNet</a:t>
            </a:r>
          </a:p>
        </p:txBody>
      </p:sp>
      <p:sp>
        <p:nvSpPr>
          <p:cNvPr name="TextBox 3" id="3"/>
          <p:cNvSpPr txBox="true"/>
          <p:nvPr/>
        </p:nvSpPr>
        <p:spPr>
          <a:xfrm rot="0">
            <a:off x="0" y="1633453"/>
            <a:ext cx="10199800" cy="3911669"/>
          </a:xfrm>
          <a:prstGeom prst="rect">
            <a:avLst/>
          </a:prstGeom>
        </p:spPr>
        <p:txBody>
          <a:bodyPr anchor="t" rtlCol="false" tIns="0" lIns="0" bIns="0" rIns="0">
            <a:spAutoFit/>
          </a:bodyPr>
          <a:lstStyle/>
          <a:p>
            <a:pPr algn="l" marL="600172" indent="-300086" lvl="1">
              <a:lnSpc>
                <a:spcPts val="3891"/>
              </a:lnSpc>
              <a:buFont typeface="Arial"/>
              <a:buChar char="•"/>
            </a:pPr>
            <a:r>
              <a:rPr lang="en-US" sz="2779">
                <a:solidFill>
                  <a:srgbClr val="000000"/>
                </a:solidFill>
                <a:latin typeface="TDTD비스켓"/>
                <a:ea typeface="TDTD비스켓"/>
              </a:rPr>
              <a:t>VGGNet과는 다르게 층이 깊은 모습을 볼 수 있음. 2번째 표시되는 모델과는 다르게 Residual Block의 차이가 나타남. 실제로 ResNet의 성능이 인간이 인식하는 성능보다 결과가 좋게 나오며, 이에 대한 연구가 정리된 바가 있음. </a:t>
            </a:r>
          </a:p>
          <a:p>
            <a:pPr algn="l">
              <a:lnSpc>
                <a:spcPts val="3891"/>
              </a:lnSpc>
            </a:pPr>
          </a:p>
          <a:p>
            <a:pPr algn="l" marL="600172" indent="-300086" lvl="1">
              <a:lnSpc>
                <a:spcPts val="3891"/>
              </a:lnSpc>
              <a:buFont typeface="Arial"/>
              <a:buChar char="•"/>
            </a:pPr>
            <a:r>
              <a:rPr lang="en-US" sz="2779">
                <a:solidFill>
                  <a:srgbClr val="000000"/>
                </a:solidFill>
                <a:latin typeface="TDTD비스켓"/>
                <a:ea typeface="TDTD비스켓"/>
              </a:rPr>
              <a:t>참고 사이트 https://velog.io/@lighthouse97/ResNet%EC%9D%98-%EC%9D%B4%ED%95%B4</a:t>
            </a:r>
          </a:p>
          <a:p>
            <a:pPr algn="l">
              <a:lnSpc>
                <a:spcPts val="3891"/>
              </a:lnSpc>
              <a:spcBef>
                <a:spcPct val="0"/>
              </a:spcBef>
            </a:pPr>
          </a:p>
        </p:txBody>
      </p:sp>
      <p:sp>
        <p:nvSpPr>
          <p:cNvPr name="Freeform 4" id="4"/>
          <p:cNvSpPr/>
          <p:nvPr/>
        </p:nvSpPr>
        <p:spPr>
          <a:xfrm flipH="false" flipV="false" rot="0">
            <a:off x="11378516" y="113759"/>
            <a:ext cx="6292752" cy="10173241"/>
          </a:xfrm>
          <a:custGeom>
            <a:avLst/>
            <a:gdLst/>
            <a:ahLst/>
            <a:cxnLst/>
            <a:rect r="r" b="b" t="t" l="l"/>
            <a:pathLst>
              <a:path h="10173241" w="6292752">
                <a:moveTo>
                  <a:pt x="0" y="0"/>
                </a:moveTo>
                <a:lnTo>
                  <a:pt x="6292752" y="0"/>
                </a:lnTo>
                <a:lnTo>
                  <a:pt x="6292752" y="10173241"/>
                </a:lnTo>
                <a:lnTo>
                  <a:pt x="0" y="10173241"/>
                </a:lnTo>
                <a:lnTo>
                  <a:pt x="0" y="0"/>
                </a:lnTo>
                <a:close/>
              </a:path>
            </a:pathLst>
          </a:custGeom>
          <a:blipFill>
            <a:blip r:embed="rId2"/>
            <a:stretch>
              <a:fillRect l="0" t="-20168" r="0" b="-20168"/>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D6DFCC"/>
        </a:solidFill>
      </p:bgPr>
    </p:bg>
    <p:spTree>
      <p:nvGrpSpPr>
        <p:cNvPr id="1" name=""/>
        <p:cNvGrpSpPr/>
        <p:nvPr/>
      </p:nvGrpSpPr>
      <p:grpSpPr>
        <a:xfrm>
          <a:off x="0" y="0"/>
          <a:ext cx="0" cy="0"/>
          <a:chOff x="0" y="0"/>
          <a:chExt cx="0" cy="0"/>
        </a:xfrm>
      </p:grpSpPr>
      <p:sp>
        <p:nvSpPr>
          <p:cNvPr name="TextBox 2" id="2"/>
          <p:cNvSpPr txBox="true"/>
          <p:nvPr/>
        </p:nvSpPr>
        <p:spPr>
          <a:xfrm rot="0">
            <a:off x="0" y="-9525"/>
            <a:ext cx="14544804" cy="1066800"/>
          </a:xfrm>
          <a:prstGeom prst="rect">
            <a:avLst/>
          </a:prstGeom>
        </p:spPr>
        <p:txBody>
          <a:bodyPr anchor="t" rtlCol="false" tIns="0" lIns="0" bIns="0" rIns="0">
            <a:spAutoFit/>
          </a:bodyPr>
          <a:lstStyle/>
          <a:p>
            <a:pPr algn="l" marL="0" indent="0" lvl="0">
              <a:lnSpc>
                <a:spcPts val="8399"/>
              </a:lnSpc>
              <a:spcBef>
                <a:spcPct val="0"/>
              </a:spcBef>
            </a:pPr>
            <a:r>
              <a:rPr lang="en-US" sz="6999">
                <a:solidFill>
                  <a:srgbClr val="000000"/>
                </a:solidFill>
                <a:latin typeface="210 합창단"/>
              </a:rPr>
              <a:t>DenseNet</a:t>
            </a:r>
          </a:p>
        </p:txBody>
      </p:sp>
      <p:sp>
        <p:nvSpPr>
          <p:cNvPr name="TextBox 3" id="3"/>
          <p:cNvSpPr txBox="true"/>
          <p:nvPr/>
        </p:nvSpPr>
        <p:spPr>
          <a:xfrm rot="0">
            <a:off x="0" y="1633453"/>
            <a:ext cx="11162083" cy="3738792"/>
          </a:xfrm>
          <a:prstGeom prst="rect">
            <a:avLst/>
          </a:prstGeom>
        </p:spPr>
        <p:txBody>
          <a:bodyPr anchor="t" rtlCol="false" tIns="0" lIns="0" bIns="0" rIns="0">
            <a:spAutoFit/>
          </a:bodyPr>
          <a:lstStyle/>
          <a:p>
            <a:pPr algn="l" marL="656794" indent="-328397" lvl="1">
              <a:lnSpc>
                <a:spcPts val="4258"/>
              </a:lnSpc>
              <a:buFont typeface="Arial"/>
              <a:buChar char="•"/>
            </a:pPr>
            <a:r>
              <a:rPr lang="en-US" sz="3042">
                <a:solidFill>
                  <a:srgbClr val="000000"/>
                </a:solidFill>
                <a:latin typeface="TDTD비스켓"/>
                <a:ea typeface="TDTD비스켓"/>
              </a:rPr>
              <a:t>모든 레이어들을 densely하게 연결하는 dense connectivity pattern을 사용한 네트워크</a:t>
            </a:r>
          </a:p>
          <a:p>
            <a:pPr algn="l">
              <a:lnSpc>
                <a:spcPts val="4258"/>
              </a:lnSpc>
            </a:pPr>
          </a:p>
          <a:p>
            <a:pPr algn="l" marL="656794" indent="-328397" lvl="1">
              <a:lnSpc>
                <a:spcPts val="4258"/>
              </a:lnSpc>
              <a:buFont typeface="Arial"/>
              <a:buChar char="•"/>
            </a:pPr>
            <a:r>
              <a:rPr lang="en-US" sz="3042">
                <a:solidFill>
                  <a:srgbClr val="000000"/>
                </a:solidFill>
                <a:latin typeface="TDTD비스켓"/>
                <a:ea typeface="TDTD비스켓"/>
              </a:rPr>
              <a:t>다른 구조들에 비해 적은 파라미터 수를 가지고도 뛰어난 결과와 낮은 연산량을 가진 것이 특징이다.</a:t>
            </a:r>
          </a:p>
          <a:p>
            <a:pPr algn="l">
              <a:lnSpc>
                <a:spcPts val="4258"/>
              </a:lnSpc>
            </a:pPr>
          </a:p>
          <a:p>
            <a:pPr algn="l">
              <a:lnSpc>
                <a:spcPts val="4258"/>
              </a:lnSpc>
              <a:spcBef>
                <a:spcPct val="0"/>
              </a:spcBef>
            </a:pPr>
          </a:p>
        </p:txBody>
      </p:sp>
      <p:sp>
        <p:nvSpPr>
          <p:cNvPr name="Freeform 4" id="4"/>
          <p:cNvSpPr/>
          <p:nvPr/>
        </p:nvSpPr>
        <p:spPr>
          <a:xfrm flipH="false" flipV="false" rot="0">
            <a:off x="10256709" y="4174690"/>
            <a:ext cx="8031291" cy="6112310"/>
          </a:xfrm>
          <a:custGeom>
            <a:avLst/>
            <a:gdLst/>
            <a:ahLst/>
            <a:cxnLst/>
            <a:rect r="r" b="b" t="t" l="l"/>
            <a:pathLst>
              <a:path h="6112310" w="8031291">
                <a:moveTo>
                  <a:pt x="0" y="0"/>
                </a:moveTo>
                <a:lnTo>
                  <a:pt x="8031291" y="0"/>
                </a:lnTo>
                <a:lnTo>
                  <a:pt x="8031291" y="6112310"/>
                </a:lnTo>
                <a:lnTo>
                  <a:pt x="0" y="6112310"/>
                </a:lnTo>
                <a:lnTo>
                  <a:pt x="0" y="0"/>
                </a:lnTo>
                <a:close/>
              </a:path>
            </a:pathLst>
          </a:custGeom>
          <a:blipFill>
            <a:blip r:embed="rId2"/>
            <a:stretch>
              <a:fillRect l="0" t="0" r="0" b="0"/>
            </a:stretch>
          </a:blipFill>
        </p:spPr>
      </p:sp>
      <p:sp>
        <p:nvSpPr>
          <p:cNvPr name="Freeform 5" id="5"/>
          <p:cNvSpPr/>
          <p:nvPr/>
        </p:nvSpPr>
        <p:spPr>
          <a:xfrm flipH="false" flipV="false" rot="0">
            <a:off x="0" y="5519167"/>
            <a:ext cx="9979568" cy="4767833"/>
          </a:xfrm>
          <a:custGeom>
            <a:avLst/>
            <a:gdLst/>
            <a:ahLst/>
            <a:cxnLst/>
            <a:rect r="r" b="b" t="t" l="l"/>
            <a:pathLst>
              <a:path h="4767833" w="9979568">
                <a:moveTo>
                  <a:pt x="0" y="0"/>
                </a:moveTo>
                <a:lnTo>
                  <a:pt x="9979568" y="0"/>
                </a:lnTo>
                <a:lnTo>
                  <a:pt x="9979568" y="4767833"/>
                </a:lnTo>
                <a:lnTo>
                  <a:pt x="0" y="4767833"/>
                </a:lnTo>
                <a:lnTo>
                  <a:pt x="0" y="0"/>
                </a:lnTo>
                <a:close/>
              </a:path>
            </a:pathLst>
          </a:custGeom>
          <a:blipFill>
            <a:blip r:embed="rId3"/>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p:cSld>
    <p:bg>
      <p:bgPr>
        <a:solidFill>
          <a:srgbClr val="B9BBDD"/>
        </a:solidFill>
      </p:bgPr>
    </p:bg>
    <p:spTree>
      <p:nvGrpSpPr>
        <p:cNvPr id="1" name=""/>
        <p:cNvGrpSpPr/>
        <p:nvPr/>
      </p:nvGrpSpPr>
      <p:grpSpPr>
        <a:xfrm>
          <a:off x="0" y="0"/>
          <a:ext cx="0" cy="0"/>
          <a:chOff x="0" y="0"/>
          <a:chExt cx="0" cy="0"/>
        </a:xfrm>
      </p:grpSpPr>
      <p:sp>
        <p:nvSpPr>
          <p:cNvPr name="TextBox 2" id="2"/>
          <p:cNvSpPr txBox="true"/>
          <p:nvPr/>
        </p:nvSpPr>
        <p:spPr>
          <a:xfrm rot="0">
            <a:off x="1028700" y="4255761"/>
            <a:ext cx="4999779" cy="1066800"/>
          </a:xfrm>
          <a:prstGeom prst="rect">
            <a:avLst/>
          </a:prstGeom>
        </p:spPr>
        <p:txBody>
          <a:bodyPr anchor="t" rtlCol="false" tIns="0" lIns="0" bIns="0" rIns="0">
            <a:spAutoFit/>
          </a:bodyPr>
          <a:lstStyle/>
          <a:p>
            <a:pPr algn="l" marL="0" indent="0" lvl="0">
              <a:lnSpc>
                <a:spcPts val="8399"/>
              </a:lnSpc>
              <a:spcBef>
                <a:spcPct val="0"/>
              </a:spcBef>
            </a:pPr>
            <a:r>
              <a:rPr lang="en-US" sz="6999">
                <a:solidFill>
                  <a:srgbClr val="000000"/>
                </a:solidFill>
                <a:ea typeface="YD날개"/>
              </a:rPr>
              <a:t>전달 내용</a:t>
            </a:r>
          </a:p>
        </p:txBody>
      </p:sp>
      <p:grpSp>
        <p:nvGrpSpPr>
          <p:cNvPr name="Group 3" id="3"/>
          <p:cNvGrpSpPr/>
          <p:nvPr/>
        </p:nvGrpSpPr>
        <p:grpSpPr>
          <a:xfrm rot="0">
            <a:off x="8742829" y="2227776"/>
            <a:ext cx="7973317" cy="940520"/>
            <a:chOff x="0" y="0"/>
            <a:chExt cx="10631089" cy="1254027"/>
          </a:xfrm>
        </p:grpSpPr>
        <p:grpSp>
          <p:nvGrpSpPr>
            <p:cNvPr name="Group 4" id="4"/>
            <p:cNvGrpSpPr/>
            <p:nvPr/>
          </p:nvGrpSpPr>
          <p:grpSpPr>
            <a:xfrm rot="0">
              <a:off x="0" y="0"/>
              <a:ext cx="10631089" cy="1254027"/>
              <a:chOff x="0" y="0"/>
              <a:chExt cx="16440449" cy="1939290"/>
            </a:xfrm>
          </p:grpSpPr>
          <p:sp>
            <p:nvSpPr>
              <p:cNvPr name="Freeform 5" id="5"/>
              <p:cNvSpPr/>
              <p:nvPr/>
            </p:nvSpPr>
            <p:spPr>
              <a:xfrm flipH="false" flipV="false" rot="0">
                <a:off x="12700" y="12700"/>
                <a:ext cx="16415049" cy="1913890"/>
              </a:xfrm>
              <a:custGeom>
                <a:avLst/>
                <a:gdLst/>
                <a:ahLst/>
                <a:cxnLst/>
                <a:rect r="r" b="b" t="t" l="l"/>
                <a:pathLst>
                  <a:path h="1913890" w="16415049">
                    <a:moveTo>
                      <a:pt x="15458105" y="1913890"/>
                    </a:moveTo>
                    <a:lnTo>
                      <a:pt x="956945" y="1913890"/>
                    </a:lnTo>
                    <a:cubicBezTo>
                      <a:pt x="428371" y="1913890"/>
                      <a:pt x="0" y="1485392"/>
                      <a:pt x="0" y="956945"/>
                    </a:cubicBezTo>
                    <a:cubicBezTo>
                      <a:pt x="0" y="428371"/>
                      <a:pt x="428371" y="0"/>
                      <a:pt x="956945" y="0"/>
                    </a:cubicBezTo>
                    <a:lnTo>
                      <a:pt x="15458105" y="0"/>
                    </a:lnTo>
                    <a:cubicBezTo>
                      <a:pt x="15986551" y="0"/>
                      <a:pt x="16415049" y="428371"/>
                      <a:pt x="16415049" y="956945"/>
                    </a:cubicBezTo>
                    <a:cubicBezTo>
                      <a:pt x="16415049" y="1485392"/>
                      <a:pt x="15986551" y="1913890"/>
                      <a:pt x="15458105" y="1913890"/>
                    </a:cubicBezTo>
                    <a:close/>
                  </a:path>
                </a:pathLst>
              </a:custGeom>
              <a:solidFill>
                <a:srgbClr val="FFF5ED"/>
              </a:solidFill>
            </p:spPr>
          </p:sp>
          <p:sp>
            <p:nvSpPr>
              <p:cNvPr name="Freeform 6" id="6"/>
              <p:cNvSpPr/>
              <p:nvPr/>
            </p:nvSpPr>
            <p:spPr>
              <a:xfrm flipH="false" flipV="false" rot="0">
                <a:off x="0" y="0"/>
                <a:ext cx="16440449" cy="1939290"/>
              </a:xfrm>
              <a:custGeom>
                <a:avLst/>
                <a:gdLst/>
                <a:ahLst/>
                <a:cxnLst/>
                <a:rect r="r" b="b" t="t" l="l"/>
                <a:pathLst>
                  <a:path h="1939290" w="16440449">
                    <a:moveTo>
                      <a:pt x="15470805" y="0"/>
                    </a:moveTo>
                    <a:lnTo>
                      <a:pt x="969645" y="0"/>
                    </a:lnTo>
                    <a:cubicBezTo>
                      <a:pt x="434975" y="0"/>
                      <a:pt x="0" y="434975"/>
                      <a:pt x="0" y="969645"/>
                    </a:cubicBezTo>
                    <a:cubicBezTo>
                      <a:pt x="0" y="1504315"/>
                      <a:pt x="434975" y="1939290"/>
                      <a:pt x="969645" y="1939290"/>
                    </a:cubicBezTo>
                    <a:lnTo>
                      <a:pt x="15470805" y="1939290"/>
                    </a:lnTo>
                    <a:cubicBezTo>
                      <a:pt x="16005474" y="1939290"/>
                      <a:pt x="16440449" y="1504315"/>
                      <a:pt x="16440449" y="969645"/>
                    </a:cubicBezTo>
                    <a:cubicBezTo>
                      <a:pt x="16440449" y="434975"/>
                      <a:pt x="16005474" y="0"/>
                      <a:pt x="15470805" y="0"/>
                    </a:cubicBezTo>
                    <a:close/>
                    <a:moveTo>
                      <a:pt x="15470805" y="1913890"/>
                    </a:moveTo>
                    <a:lnTo>
                      <a:pt x="969645" y="1913890"/>
                    </a:lnTo>
                    <a:cubicBezTo>
                      <a:pt x="448945" y="1913890"/>
                      <a:pt x="25400" y="1490345"/>
                      <a:pt x="25400" y="969645"/>
                    </a:cubicBezTo>
                    <a:cubicBezTo>
                      <a:pt x="25400" y="448945"/>
                      <a:pt x="448945" y="25400"/>
                      <a:pt x="969645" y="25400"/>
                    </a:cubicBezTo>
                    <a:lnTo>
                      <a:pt x="15470805" y="25400"/>
                    </a:lnTo>
                    <a:cubicBezTo>
                      <a:pt x="15991505" y="25400"/>
                      <a:pt x="16415049" y="448945"/>
                      <a:pt x="16415049" y="969645"/>
                    </a:cubicBezTo>
                    <a:cubicBezTo>
                      <a:pt x="16415049" y="1490345"/>
                      <a:pt x="15991505" y="1913890"/>
                      <a:pt x="15470805" y="1913890"/>
                    </a:cubicBezTo>
                    <a:close/>
                  </a:path>
                </a:pathLst>
              </a:custGeom>
              <a:solidFill>
                <a:srgbClr val="000000"/>
              </a:solidFill>
            </p:spPr>
          </p:sp>
        </p:grpSp>
        <p:grpSp>
          <p:nvGrpSpPr>
            <p:cNvPr name="Group 7" id="7"/>
            <p:cNvGrpSpPr/>
            <p:nvPr/>
          </p:nvGrpSpPr>
          <p:grpSpPr>
            <a:xfrm rot="0">
              <a:off x="0" y="0"/>
              <a:ext cx="2444873" cy="1254027"/>
              <a:chOff x="0" y="0"/>
              <a:chExt cx="3780875" cy="1939290"/>
            </a:xfrm>
          </p:grpSpPr>
          <p:sp>
            <p:nvSpPr>
              <p:cNvPr name="Freeform 8" id="8"/>
              <p:cNvSpPr/>
              <p:nvPr/>
            </p:nvSpPr>
            <p:spPr>
              <a:xfrm flipH="false" flipV="false" rot="0">
                <a:off x="12700" y="12700"/>
                <a:ext cx="3755475" cy="1913890"/>
              </a:xfrm>
              <a:custGeom>
                <a:avLst/>
                <a:gdLst/>
                <a:ahLst/>
                <a:cxnLst/>
                <a:rect r="r" b="b" t="t" l="l"/>
                <a:pathLst>
                  <a:path h="1913890" w="3755475">
                    <a:moveTo>
                      <a:pt x="2798530" y="1913890"/>
                    </a:moveTo>
                    <a:lnTo>
                      <a:pt x="956945" y="1913890"/>
                    </a:lnTo>
                    <a:cubicBezTo>
                      <a:pt x="428371" y="1913890"/>
                      <a:pt x="0" y="1485392"/>
                      <a:pt x="0" y="956945"/>
                    </a:cubicBezTo>
                    <a:cubicBezTo>
                      <a:pt x="0" y="428371"/>
                      <a:pt x="428371" y="0"/>
                      <a:pt x="956945" y="0"/>
                    </a:cubicBezTo>
                    <a:lnTo>
                      <a:pt x="2798530" y="0"/>
                    </a:lnTo>
                    <a:cubicBezTo>
                      <a:pt x="3326976" y="0"/>
                      <a:pt x="3755475" y="428371"/>
                      <a:pt x="3755475" y="956945"/>
                    </a:cubicBezTo>
                    <a:cubicBezTo>
                      <a:pt x="3755475" y="1485392"/>
                      <a:pt x="3326977" y="1913890"/>
                      <a:pt x="2798530" y="1913890"/>
                    </a:cubicBezTo>
                    <a:close/>
                  </a:path>
                </a:pathLst>
              </a:custGeom>
              <a:solidFill>
                <a:srgbClr val="D6DFCC"/>
              </a:solidFill>
            </p:spPr>
          </p:sp>
          <p:sp>
            <p:nvSpPr>
              <p:cNvPr name="Freeform 9" id="9"/>
              <p:cNvSpPr/>
              <p:nvPr/>
            </p:nvSpPr>
            <p:spPr>
              <a:xfrm flipH="false" flipV="false" rot="0">
                <a:off x="0" y="0"/>
                <a:ext cx="3780875" cy="1939290"/>
              </a:xfrm>
              <a:custGeom>
                <a:avLst/>
                <a:gdLst/>
                <a:ahLst/>
                <a:cxnLst/>
                <a:rect r="r" b="b" t="t" l="l"/>
                <a:pathLst>
                  <a:path h="1939290" w="3780875">
                    <a:moveTo>
                      <a:pt x="2811230" y="0"/>
                    </a:moveTo>
                    <a:lnTo>
                      <a:pt x="969645" y="0"/>
                    </a:lnTo>
                    <a:cubicBezTo>
                      <a:pt x="434975" y="0"/>
                      <a:pt x="0" y="434975"/>
                      <a:pt x="0" y="969645"/>
                    </a:cubicBezTo>
                    <a:cubicBezTo>
                      <a:pt x="0" y="1504315"/>
                      <a:pt x="434975" y="1939290"/>
                      <a:pt x="969645" y="1939290"/>
                    </a:cubicBezTo>
                    <a:lnTo>
                      <a:pt x="2811230" y="1939290"/>
                    </a:lnTo>
                    <a:cubicBezTo>
                      <a:pt x="3345900" y="1939290"/>
                      <a:pt x="3780875" y="1504315"/>
                      <a:pt x="3780875" y="969645"/>
                    </a:cubicBezTo>
                    <a:cubicBezTo>
                      <a:pt x="3780875" y="434975"/>
                      <a:pt x="3345900" y="0"/>
                      <a:pt x="2811230" y="0"/>
                    </a:cubicBezTo>
                    <a:close/>
                    <a:moveTo>
                      <a:pt x="2811230" y="1913890"/>
                    </a:moveTo>
                    <a:lnTo>
                      <a:pt x="969645" y="1913890"/>
                    </a:lnTo>
                    <a:cubicBezTo>
                      <a:pt x="448945" y="1913890"/>
                      <a:pt x="25400" y="1490345"/>
                      <a:pt x="25400" y="969645"/>
                    </a:cubicBezTo>
                    <a:cubicBezTo>
                      <a:pt x="25400" y="448945"/>
                      <a:pt x="448945" y="25400"/>
                      <a:pt x="969645" y="25400"/>
                    </a:cubicBezTo>
                    <a:lnTo>
                      <a:pt x="2811230" y="25400"/>
                    </a:lnTo>
                    <a:cubicBezTo>
                      <a:pt x="3331930" y="25400"/>
                      <a:pt x="3755475" y="448945"/>
                      <a:pt x="3755475" y="969645"/>
                    </a:cubicBezTo>
                    <a:cubicBezTo>
                      <a:pt x="3755475" y="1490345"/>
                      <a:pt x="3331930" y="1913890"/>
                      <a:pt x="2811230" y="1913890"/>
                    </a:cubicBezTo>
                    <a:close/>
                  </a:path>
                </a:pathLst>
              </a:custGeom>
              <a:solidFill>
                <a:srgbClr val="000000"/>
              </a:solidFill>
            </p:spPr>
          </p:sp>
        </p:grpSp>
        <p:sp>
          <p:nvSpPr>
            <p:cNvPr name="TextBox 10" id="10"/>
            <p:cNvSpPr txBox="true"/>
            <p:nvPr/>
          </p:nvSpPr>
          <p:spPr>
            <a:xfrm rot="0">
              <a:off x="1011624" y="329622"/>
              <a:ext cx="421625" cy="547158"/>
            </a:xfrm>
            <a:prstGeom prst="rect">
              <a:avLst/>
            </a:prstGeom>
          </p:spPr>
          <p:txBody>
            <a:bodyPr anchor="t" rtlCol="false" tIns="0" lIns="0" bIns="0" rIns="0">
              <a:spAutoFit/>
            </a:bodyPr>
            <a:lstStyle/>
            <a:p>
              <a:pPr algn="ctr">
                <a:lnSpc>
                  <a:spcPts val="3499"/>
                </a:lnSpc>
              </a:pPr>
              <a:r>
                <a:rPr lang="en-US" sz="2499">
                  <a:solidFill>
                    <a:srgbClr val="000000"/>
                  </a:solidFill>
                  <a:latin typeface="TDTD고딕M Bold"/>
                </a:rPr>
                <a:t>1</a:t>
              </a:r>
            </a:p>
          </p:txBody>
        </p:sp>
        <p:sp>
          <p:nvSpPr>
            <p:cNvPr name="TextBox 11" id="11"/>
            <p:cNvSpPr txBox="true"/>
            <p:nvPr/>
          </p:nvSpPr>
          <p:spPr>
            <a:xfrm rot="0">
              <a:off x="3055873" y="322213"/>
              <a:ext cx="6954893" cy="654051"/>
            </a:xfrm>
            <a:prstGeom prst="rect">
              <a:avLst/>
            </a:prstGeom>
          </p:spPr>
          <p:txBody>
            <a:bodyPr anchor="t" rtlCol="false" tIns="0" lIns="0" bIns="0" rIns="0">
              <a:spAutoFit/>
            </a:bodyPr>
            <a:lstStyle/>
            <a:p>
              <a:pPr algn="l">
                <a:lnSpc>
                  <a:spcPts val="4199"/>
                </a:lnSpc>
              </a:pPr>
              <a:r>
                <a:rPr lang="en-US" sz="2999" u="sng">
                  <a:solidFill>
                    <a:srgbClr val="000000"/>
                  </a:solidFill>
                  <a:latin typeface="TDTD고딕M"/>
                  <a:ea typeface="TDTD고딕M"/>
                </a:rPr>
                <a:t>CNN network 개요</a:t>
              </a:r>
            </a:p>
          </p:txBody>
        </p:sp>
      </p:grpSp>
      <p:grpSp>
        <p:nvGrpSpPr>
          <p:cNvPr name="Group 12" id="12"/>
          <p:cNvGrpSpPr/>
          <p:nvPr/>
        </p:nvGrpSpPr>
        <p:grpSpPr>
          <a:xfrm rot="0">
            <a:off x="8742829" y="3794585"/>
            <a:ext cx="7973317" cy="940520"/>
            <a:chOff x="0" y="0"/>
            <a:chExt cx="10631089" cy="1254027"/>
          </a:xfrm>
        </p:grpSpPr>
        <p:grpSp>
          <p:nvGrpSpPr>
            <p:cNvPr name="Group 13" id="13"/>
            <p:cNvGrpSpPr/>
            <p:nvPr/>
          </p:nvGrpSpPr>
          <p:grpSpPr>
            <a:xfrm rot="0">
              <a:off x="0" y="0"/>
              <a:ext cx="10631089" cy="1254027"/>
              <a:chOff x="0" y="0"/>
              <a:chExt cx="16440449" cy="1939290"/>
            </a:xfrm>
          </p:grpSpPr>
          <p:sp>
            <p:nvSpPr>
              <p:cNvPr name="Freeform 14" id="14"/>
              <p:cNvSpPr/>
              <p:nvPr/>
            </p:nvSpPr>
            <p:spPr>
              <a:xfrm flipH="false" flipV="false" rot="0">
                <a:off x="12700" y="12700"/>
                <a:ext cx="16415049" cy="1913890"/>
              </a:xfrm>
              <a:custGeom>
                <a:avLst/>
                <a:gdLst/>
                <a:ahLst/>
                <a:cxnLst/>
                <a:rect r="r" b="b" t="t" l="l"/>
                <a:pathLst>
                  <a:path h="1913890" w="16415049">
                    <a:moveTo>
                      <a:pt x="15458105" y="1913890"/>
                    </a:moveTo>
                    <a:lnTo>
                      <a:pt x="956945" y="1913890"/>
                    </a:lnTo>
                    <a:cubicBezTo>
                      <a:pt x="428371" y="1913890"/>
                      <a:pt x="0" y="1485392"/>
                      <a:pt x="0" y="956945"/>
                    </a:cubicBezTo>
                    <a:cubicBezTo>
                      <a:pt x="0" y="428371"/>
                      <a:pt x="428371" y="0"/>
                      <a:pt x="956945" y="0"/>
                    </a:cubicBezTo>
                    <a:lnTo>
                      <a:pt x="15458105" y="0"/>
                    </a:lnTo>
                    <a:cubicBezTo>
                      <a:pt x="15986551" y="0"/>
                      <a:pt x="16415049" y="428371"/>
                      <a:pt x="16415049" y="956945"/>
                    </a:cubicBezTo>
                    <a:cubicBezTo>
                      <a:pt x="16415049" y="1485392"/>
                      <a:pt x="15986551" y="1913890"/>
                      <a:pt x="15458105" y="1913890"/>
                    </a:cubicBezTo>
                    <a:close/>
                  </a:path>
                </a:pathLst>
              </a:custGeom>
              <a:solidFill>
                <a:srgbClr val="FFF5ED"/>
              </a:solidFill>
            </p:spPr>
          </p:sp>
          <p:sp>
            <p:nvSpPr>
              <p:cNvPr name="Freeform 15" id="15"/>
              <p:cNvSpPr/>
              <p:nvPr/>
            </p:nvSpPr>
            <p:spPr>
              <a:xfrm flipH="false" flipV="false" rot="0">
                <a:off x="0" y="0"/>
                <a:ext cx="16440449" cy="1939290"/>
              </a:xfrm>
              <a:custGeom>
                <a:avLst/>
                <a:gdLst/>
                <a:ahLst/>
                <a:cxnLst/>
                <a:rect r="r" b="b" t="t" l="l"/>
                <a:pathLst>
                  <a:path h="1939290" w="16440449">
                    <a:moveTo>
                      <a:pt x="15470805" y="0"/>
                    </a:moveTo>
                    <a:lnTo>
                      <a:pt x="969645" y="0"/>
                    </a:lnTo>
                    <a:cubicBezTo>
                      <a:pt x="434975" y="0"/>
                      <a:pt x="0" y="434975"/>
                      <a:pt x="0" y="969645"/>
                    </a:cubicBezTo>
                    <a:cubicBezTo>
                      <a:pt x="0" y="1504315"/>
                      <a:pt x="434975" y="1939290"/>
                      <a:pt x="969645" y="1939290"/>
                    </a:cubicBezTo>
                    <a:lnTo>
                      <a:pt x="15470805" y="1939290"/>
                    </a:lnTo>
                    <a:cubicBezTo>
                      <a:pt x="16005474" y="1939290"/>
                      <a:pt x="16440449" y="1504315"/>
                      <a:pt x="16440449" y="969645"/>
                    </a:cubicBezTo>
                    <a:cubicBezTo>
                      <a:pt x="16440449" y="434975"/>
                      <a:pt x="16005474" y="0"/>
                      <a:pt x="15470805" y="0"/>
                    </a:cubicBezTo>
                    <a:close/>
                    <a:moveTo>
                      <a:pt x="15470805" y="1913890"/>
                    </a:moveTo>
                    <a:lnTo>
                      <a:pt x="969645" y="1913890"/>
                    </a:lnTo>
                    <a:cubicBezTo>
                      <a:pt x="448945" y="1913890"/>
                      <a:pt x="25400" y="1490345"/>
                      <a:pt x="25400" y="969645"/>
                    </a:cubicBezTo>
                    <a:cubicBezTo>
                      <a:pt x="25400" y="448945"/>
                      <a:pt x="448945" y="25400"/>
                      <a:pt x="969645" y="25400"/>
                    </a:cubicBezTo>
                    <a:lnTo>
                      <a:pt x="15470805" y="25400"/>
                    </a:lnTo>
                    <a:cubicBezTo>
                      <a:pt x="15991505" y="25400"/>
                      <a:pt x="16415049" y="448945"/>
                      <a:pt x="16415049" y="969645"/>
                    </a:cubicBezTo>
                    <a:cubicBezTo>
                      <a:pt x="16415049" y="1490345"/>
                      <a:pt x="15991505" y="1913890"/>
                      <a:pt x="15470805" y="1913890"/>
                    </a:cubicBezTo>
                    <a:close/>
                  </a:path>
                </a:pathLst>
              </a:custGeom>
              <a:solidFill>
                <a:srgbClr val="000000"/>
              </a:solidFill>
            </p:spPr>
          </p:sp>
        </p:grpSp>
        <p:grpSp>
          <p:nvGrpSpPr>
            <p:cNvPr name="Group 16" id="16"/>
            <p:cNvGrpSpPr/>
            <p:nvPr/>
          </p:nvGrpSpPr>
          <p:grpSpPr>
            <a:xfrm rot="0">
              <a:off x="0" y="0"/>
              <a:ext cx="2444873" cy="1254027"/>
              <a:chOff x="0" y="0"/>
              <a:chExt cx="3780875" cy="1939290"/>
            </a:xfrm>
          </p:grpSpPr>
          <p:sp>
            <p:nvSpPr>
              <p:cNvPr name="Freeform 17" id="17"/>
              <p:cNvSpPr/>
              <p:nvPr/>
            </p:nvSpPr>
            <p:spPr>
              <a:xfrm flipH="false" flipV="false" rot="0">
                <a:off x="12700" y="12700"/>
                <a:ext cx="3755475" cy="1913890"/>
              </a:xfrm>
              <a:custGeom>
                <a:avLst/>
                <a:gdLst/>
                <a:ahLst/>
                <a:cxnLst/>
                <a:rect r="r" b="b" t="t" l="l"/>
                <a:pathLst>
                  <a:path h="1913890" w="3755475">
                    <a:moveTo>
                      <a:pt x="2798530" y="1913890"/>
                    </a:moveTo>
                    <a:lnTo>
                      <a:pt x="956945" y="1913890"/>
                    </a:lnTo>
                    <a:cubicBezTo>
                      <a:pt x="428371" y="1913890"/>
                      <a:pt x="0" y="1485392"/>
                      <a:pt x="0" y="956945"/>
                    </a:cubicBezTo>
                    <a:cubicBezTo>
                      <a:pt x="0" y="428371"/>
                      <a:pt x="428371" y="0"/>
                      <a:pt x="956945" y="0"/>
                    </a:cubicBezTo>
                    <a:lnTo>
                      <a:pt x="2798530" y="0"/>
                    </a:lnTo>
                    <a:cubicBezTo>
                      <a:pt x="3326976" y="0"/>
                      <a:pt x="3755475" y="428371"/>
                      <a:pt x="3755475" y="956945"/>
                    </a:cubicBezTo>
                    <a:cubicBezTo>
                      <a:pt x="3755475" y="1485392"/>
                      <a:pt x="3326977" y="1913890"/>
                      <a:pt x="2798530" y="1913890"/>
                    </a:cubicBezTo>
                    <a:close/>
                  </a:path>
                </a:pathLst>
              </a:custGeom>
              <a:solidFill>
                <a:srgbClr val="D6DFCC"/>
              </a:solidFill>
            </p:spPr>
          </p:sp>
          <p:sp>
            <p:nvSpPr>
              <p:cNvPr name="Freeform 18" id="18"/>
              <p:cNvSpPr/>
              <p:nvPr/>
            </p:nvSpPr>
            <p:spPr>
              <a:xfrm flipH="false" flipV="false" rot="0">
                <a:off x="0" y="0"/>
                <a:ext cx="3780875" cy="1939290"/>
              </a:xfrm>
              <a:custGeom>
                <a:avLst/>
                <a:gdLst/>
                <a:ahLst/>
                <a:cxnLst/>
                <a:rect r="r" b="b" t="t" l="l"/>
                <a:pathLst>
                  <a:path h="1939290" w="3780875">
                    <a:moveTo>
                      <a:pt x="2811230" y="0"/>
                    </a:moveTo>
                    <a:lnTo>
                      <a:pt x="969645" y="0"/>
                    </a:lnTo>
                    <a:cubicBezTo>
                      <a:pt x="434975" y="0"/>
                      <a:pt x="0" y="434975"/>
                      <a:pt x="0" y="969645"/>
                    </a:cubicBezTo>
                    <a:cubicBezTo>
                      <a:pt x="0" y="1504315"/>
                      <a:pt x="434975" y="1939290"/>
                      <a:pt x="969645" y="1939290"/>
                    </a:cubicBezTo>
                    <a:lnTo>
                      <a:pt x="2811230" y="1939290"/>
                    </a:lnTo>
                    <a:cubicBezTo>
                      <a:pt x="3345900" y="1939290"/>
                      <a:pt x="3780875" y="1504315"/>
                      <a:pt x="3780875" y="969645"/>
                    </a:cubicBezTo>
                    <a:cubicBezTo>
                      <a:pt x="3780875" y="434975"/>
                      <a:pt x="3345900" y="0"/>
                      <a:pt x="2811230" y="0"/>
                    </a:cubicBezTo>
                    <a:close/>
                    <a:moveTo>
                      <a:pt x="2811230" y="1913890"/>
                    </a:moveTo>
                    <a:lnTo>
                      <a:pt x="969645" y="1913890"/>
                    </a:lnTo>
                    <a:cubicBezTo>
                      <a:pt x="448945" y="1913890"/>
                      <a:pt x="25400" y="1490345"/>
                      <a:pt x="25400" y="969645"/>
                    </a:cubicBezTo>
                    <a:cubicBezTo>
                      <a:pt x="25400" y="448945"/>
                      <a:pt x="448945" y="25400"/>
                      <a:pt x="969645" y="25400"/>
                    </a:cubicBezTo>
                    <a:lnTo>
                      <a:pt x="2811230" y="25400"/>
                    </a:lnTo>
                    <a:cubicBezTo>
                      <a:pt x="3331930" y="25400"/>
                      <a:pt x="3755475" y="448945"/>
                      <a:pt x="3755475" y="969645"/>
                    </a:cubicBezTo>
                    <a:cubicBezTo>
                      <a:pt x="3755475" y="1490345"/>
                      <a:pt x="3331930" y="1913890"/>
                      <a:pt x="2811230" y="1913890"/>
                    </a:cubicBezTo>
                    <a:close/>
                  </a:path>
                </a:pathLst>
              </a:custGeom>
              <a:solidFill>
                <a:srgbClr val="000000"/>
              </a:solidFill>
            </p:spPr>
          </p:sp>
        </p:grpSp>
        <p:sp>
          <p:nvSpPr>
            <p:cNvPr name="TextBox 19" id="19"/>
            <p:cNvSpPr txBox="true"/>
            <p:nvPr/>
          </p:nvSpPr>
          <p:spPr>
            <a:xfrm rot="0">
              <a:off x="1011624" y="329622"/>
              <a:ext cx="421625" cy="547158"/>
            </a:xfrm>
            <a:prstGeom prst="rect">
              <a:avLst/>
            </a:prstGeom>
          </p:spPr>
          <p:txBody>
            <a:bodyPr anchor="t" rtlCol="false" tIns="0" lIns="0" bIns="0" rIns="0">
              <a:spAutoFit/>
            </a:bodyPr>
            <a:lstStyle/>
            <a:p>
              <a:pPr algn="ctr">
                <a:lnSpc>
                  <a:spcPts val="3499"/>
                </a:lnSpc>
              </a:pPr>
              <a:r>
                <a:rPr lang="en-US" sz="2499">
                  <a:solidFill>
                    <a:srgbClr val="000000"/>
                  </a:solidFill>
                  <a:latin typeface="TDTD고딕M Bold"/>
                </a:rPr>
                <a:t>2</a:t>
              </a:r>
            </a:p>
          </p:txBody>
        </p:sp>
        <p:sp>
          <p:nvSpPr>
            <p:cNvPr name="TextBox 20" id="20"/>
            <p:cNvSpPr txBox="true"/>
            <p:nvPr/>
          </p:nvSpPr>
          <p:spPr>
            <a:xfrm rot="0">
              <a:off x="3055873" y="322213"/>
              <a:ext cx="6954893" cy="654051"/>
            </a:xfrm>
            <a:prstGeom prst="rect">
              <a:avLst/>
            </a:prstGeom>
          </p:spPr>
          <p:txBody>
            <a:bodyPr anchor="t" rtlCol="false" tIns="0" lIns="0" bIns="0" rIns="0">
              <a:spAutoFit/>
            </a:bodyPr>
            <a:lstStyle/>
            <a:p>
              <a:pPr algn="l">
                <a:lnSpc>
                  <a:spcPts val="4199"/>
                </a:lnSpc>
              </a:pPr>
              <a:r>
                <a:rPr lang="en-US" sz="2999" u="sng">
                  <a:solidFill>
                    <a:srgbClr val="000000"/>
                  </a:solidFill>
                  <a:latin typeface="TDTD고딕M"/>
                  <a:ea typeface="TDTD고딕M"/>
                </a:rPr>
                <a:t>CNN network 소개</a:t>
              </a:r>
            </a:p>
          </p:txBody>
        </p:sp>
      </p:grpSp>
      <p:grpSp>
        <p:nvGrpSpPr>
          <p:cNvPr name="Group 21" id="21"/>
          <p:cNvGrpSpPr/>
          <p:nvPr/>
        </p:nvGrpSpPr>
        <p:grpSpPr>
          <a:xfrm rot="0">
            <a:off x="8742829" y="5361395"/>
            <a:ext cx="7973317" cy="940520"/>
            <a:chOff x="0" y="0"/>
            <a:chExt cx="10631089" cy="1254027"/>
          </a:xfrm>
        </p:grpSpPr>
        <p:grpSp>
          <p:nvGrpSpPr>
            <p:cNvPr name="Group 22" id="22"/>
            <p:cNvGrpSpPr/>
            <p:nvPr/>
          </p:nvGrpSpPr>
          <p:grpSpPr>
            <a:xfrm rot="0">
              <a:off x="0" y="0"/>
              <a:ext cx="10631089" cy="1254027"/>
              <a:chOff x="0" y="0"/>
              <a:chExt cx="16440449" cy="1939290"/>
            </a:xfrm>
          </p:grpSpPr>
          <p:sp>
            <p:nvSpPr>
              <p:cNvPr name="Freeform 23" id="23"/>
              <p:cNvSpPr/>
              <p:nvPr/>
            </p:nvSpPr>
            <p:spPr>
              <a:xfrm flipH="false" flipV="false" rot="0">
                <a:off x="12700" y="12700"/>
                <a:ext cx="16415049" cy="1913890"/>
              </a:xfrm>
              <a:custGeom>
                <a:avLst/>
                <a:gdLst/>
                <a:ahLst/>
                <a:cxnLst/>
                <a:rect r="r" b="b" t="t" l="l"/>
                <a:pathLst>
                  <a:path h="1913890" w="16415049">
                    <a:moveTo>
                      <a:pt x="15458105" y="1913890"/>
                    </a:moveTo>
                    <a:lnTo>
                      <a:pt x="956945" y="1913890"/>
                    </a:lnTo>
                    <a:cubicBezTo>
                      <a:pt x="428371" y="1913890"/>
                      <a:pt x="0" y="1485392"/>
                      <a:pt x="0" y="956945"/>
                    </a:cubicBezTo>
                    <a:cubicBezTo>
                      <a:pt x="0" y="428371"/>
                      <a:pt x="428371" y="0"/>
                      <a:pt x="956945" y="0"/>
                    </a:cubicBezTo>
                    <a:lnTo>
                      <a:pt x="15458105" y="0"/>
                    </a:lnTo>
                    <a:cubicBezTo>
                      <a:pt x="15986551" y="0"/>
                      <a:pt x="16415049" y="428371"/>
                      <a:pt x="16415049" y="956945"/>
                    </a:cubicBezTo>
                    <a:cubicBezTo>
                      <a:pt x="16415049" y="1485392"/>
                      <a:pt x="15986551" y="1913890"/>
                      <a:pt x="15458105" y="1913890"/>
                    </a:cubicBezTo>
                    <a:close/>
                  </a:path>
                </a:pathLst>
              </a:custGeom>
              <a:solidFill>
                <a:srgbClr val="FFF5ED"/>
              </a:solidFill>
            </p:spPr>
          </p:sp>
          <p:sp>
            <p:nvSpPr>
              <p:cNvPr name="Freeform 24" id="24"/>
              <p:cNvSpPr/>
              <p:nvPr/>
            </p:nvSpPr>
            <p:spPr>
              <a:xfrm flipH="false" flipV="false" rot="0">
                <a:off x="0" y="0"/>
                <a:ext cx="16440449" cy="1939290"/>
              </a:xfrm>
              <a:custGeom>
                <a:avLst/>
                <a:gdLst/>
                <a:ahLst/>
                <a:cxnLst/>
                <a:rect r="r" b="b" t="t" l="l"/>
                <a:pathLst>
                  <a:path h="1939290" w="16440449">
                    <a:moveTo>
                      <a:pt x="15470805" y="0"/>
                    </a:moveTo>
                    <a:lnTo>
                      <a:pt x="969645" y="0"/>
                    </a:lnTo>
                    <a:cubicBezTo>
                      <a:pt x="434975" y="0"/>
                      <a:pt x="0" y="434975"/>
                      <a:pt x="0" y="969645"/>
                    </a:cubicBezTo>
                    <a:cubicBezTo>
                      <a:pt x="0" y="1504315"/>
                      <a:pt x="434975" y="1939290"/>
                      <a:pt x="969645" y="1939290"/>
                    </a:cubicBezTo>
                    <a:lnTo>
                      <a:pt x="15470805" y="1939290"/>
                    </a:lnTo>
                    <a:cubicBezTo>
                      <a:pt x="16005474" y="1939290"/>
                      <a:pt x="16440449" y="1504315"/>
                      <a:pt x="16440449" y="969645"/>
                    </a:cubicBezTo>
                    <a:cubicBezTo>
                      <a:pt x="16440449" y="434975"/>
                      <a:pt x="16005474" y="0"/>
                      <a:pt x="15470805" y="0"/>
                    </a:cubicBezTo>
                    <a:close/>
                    <a:moveTo>
                      <a:pt x="15470805" y="1913890"/>
                    </a:moveTo>
                    <a:lnTo>
                      <a:pt x="969645" y="1913890"/>
                    </a:lnTo>
                    <a:cubicBezTo>
                      <a:pt x="448945" y="1913890"/>
                      <a:pt x="25400" y="1490345"/>
                      <a:pt x="25400" y="969645"/>
                    </a:cubicBezTo>
                    <a:cubicBezTo>
                      <a:pt x="25400" y="448945"/>
                      <a:pt x="448945" y="25400"/>
                      <a:pt x="969645" y="25400"/>
                    </a:cubicBezTo>
                    <a:lnTo>
                      <a:pt x="15470805" y="25400"/>
                    </a:lnTo>
                    <a:cubicBezTo>
                      <a:pt x="15991505" y="25400"/>
                      <a:pt x="16415049" y="448945"/>
                      <a:pt x="16415049" y="969645"/>
                    </a:cubicBezTo>
                    <a:cubicBezTo>
                      <a:pt x="16415049" y="1490345"/>
                      <a:pt x="15991505" y="1913890"/>
                      <a:pt x="15470805" y="1913890"/>
                    </a:cubicBezTo>
                    <a:close/>
                  </a:path>
                </a:pathLst>
              </a:custGeom>
              <a:solidFill>
                <a:srgbClr val="000000"/>
              </a:solidFill>
            </p:spPr>
          </p:sp>
        </p:grpSp>
        <p:grpSp>
          <p:nvGrpSpPr>
            <p:cNvPr name="Group 25" id="25"/>
            <p:cNvGrpSpPr/>
            <p:nvPr/>
          </p:nvGrpSpPr>
          <p:grpSpPr>
            <a:xfrm rot="0">
              <a:off x="0" y="0"/>
              <a:ext cx="2444873" cy="1254027"/>
              <a:chOff x="0" y="0"/>
              <a:chExt cx="3780875" cy="1939290"/>
            </a:xfrm>
          </p:grpSpPr>
          <p:sp>
            <p:nvSpPr>
              <p:cNvPr name="Freeform 26" id="26"/>
              <p:cNvSpPr/>
              <p:nvPr/>
            </p:nvSpPr>
            <p:spPr>
              <a:xfrm flipH="false" flipV="false" rot="0">
                <a:off x="12700" y="12700"/>
                <a:ext cx="3755475" cy="1913890"/>
              </a:xfrm>
              <a:custGeom>
                <a:avLst/>
                <a:gdLst/>
                <a:ahLst/>
                <a:cxnLst/>
                <a:rect r="r" b="b" t="t" l="l"/>
                <a:pathLst>
                  <a:path h="1913890" w="3755475">
                    <a:moveTo>
                      <a:pt x="2798530" y="1913890"/>
                    </a:moveTo>
                    <a:lnTo>
                      <a:pt x="956945" y="1913890"/>
                    </a:lnTo>
                    <a:cubicBezTo>
                      <a:pt x="428371" y="1913890"/>
                      <a:pt x="0" y="1485392"/>
                      <a:pt x="0" y="956945"/>
                    </a:cubicBezTo>
                    <a:cubicBezTo>
                      <a:pt x="0" y="428371"/>
                      <a:pt x="428371" y="0"/>
                      <a:pt x="956945" y="0"/>
                    </a:cubicBezTo>
                    <a:lnTo>
                      <a:pt x="2798530" y="0"/>
                    </a:lnTo>
                    <a:cubicBezTo>
                      <a:pt x="3326976" y="0"/>
                      <a:pt x="3755475" y="428371"/>
                      <a:pt x="3755475" y="956945"/>
                    </a:cubicBezTo>
                    <a:cubicBezTo>
                      <a:pt x="3755475" y="1485392"/>
                      <a:pt x="3326977" y="1913890"/>
                      <a:pt x="2798530" y="1913890"/>
                    </a:cubicBezTo>
                    <a:close/>
                  </a:path>
                </a:pathLst>
              </a:custGeom>
              <a:solidFill>
                <a:srgbClr val="D6DFCC"/>
              </a:solidFill>
            </p:spPr>
          </p:sp>
          <p:sp>
            <p:nvSpPr>
              <p:cNvPr name="Freeform 27" id="27"/>
              <p:cNvSpPr/>
              <p:nvPr/>
            </p:nvSpPr>
            <p:spPr>
              <a:xfrm flipH="false" flipV="false" rot="0">
                <a:off x="0" y="0"/>
                <a:ext cx="3780875" cy="1939290"/>
              </a:xfrm>
              <a:custGeom>
                <a:avLst/>
                <a:gdLst/>
                <a:ahLst/>
                <a:cxnLst/>
                <a:rect r="r" b="b" t="t" l="l"/>
                <a:pathLst>
                  <a:path h="1939290" w="3780875">
                    <a:moveTo>
                      <a:pt x="2811230" y="0"/>
                    </a:moveTo>
                    <a:lnTo>
                      <a:pt x="969645" y="0"/>
                    </a:lnTo>
                    <a:cubicBezTo>
                      <a:pt x="434975" y="0"/>
                      <a:pt x="0" y="434975"/>
                      <a:pt x="0" y="969645"/>
                    </a:cubicBezTo>
                    <a:cubicBezTo>
                      <a:pt x="0" y="1504315"/>
                      <a:pt x="434975" y="1939290"/>
                      <a:pt x="969645" y="1939290"/>
                    </a:cubicBezTo>
                    <a:lnTo>
                      <a:pt x="2811230" y="1939290"/>
                    </a:lnTo>
                    <a:cubicBezTo>
                      <a:pt x="3345900" y="1939290"/>
                      <a:pt x="3780875" y="1504315"/>
                      <a:pt x="3780875" y="969645"/>
                    </a:cubicBezTo>
                    <a:cubicBezTo>
                      <a:pt x="3780875" y="434975"/>
                      <a:pt x="3345900" y="0"/>
                      <a:pt x="2811230" y="0"/>
                    </a:cubicBezTo>
                    <a:close/>
                    <a:moveTo>
                      <a:pt x="2811230" y="1913890"/>
                    </a:moveTo>
                    <a:lnTo>
                      <a:pt x="969645" y="1913890"/>
                    </a:lnTo>
                    <a:cubicBezTo>
                      <a:pt x="448945" y="1913890"/>
                      <a:pt x="25400" y="1490345"/>
                      <a:pt x="25400" y="969645"/>
                    </a:cubicBezTo>
                    <a:cubicBezTo>
                      <a:pt x="25400" y="448945"/>
                      <a:pt x="448945" y="25400"/>
                      <a:pt x="969645" y="25400"/>
                    </a:cubicBezTo>
                    <a:lnTo>
                      <a:pt x="2811230" y="25400"/>
                    </a:lnTo>
                    <a:cubicBezTo>
                      <a:pt x="3331930" y="25400"/>
                      <a:pt x="3755475" y="448945"/>
                      <a:pt x="3755475" y="969645"/>
                    </a:cubicBezTo>
                    <a:cubicBezTo>
                      <a:pt x="3755475" y="1490345"/>
                      <a:pt x="3331930" y="1913890"/>
                      <a:pt x="2811230" y="1913890"/>
                    </a:cubicBezTo>
                    <a:close/>
                  </a:path>
                </a:pathLst>
              </a:custGeom>
              <a:solidFill>
                <a:srgbClr val="000000"/>
              </a:solidFill>
            </p:spPr>
          </p:sp>
        </p:grpSp>
        <p:sp>
          <p:nvSpPr>
            <p:cNvPr name="TextBox 28" id="28"/>
            <p:cNvSpPr txBox="true"/>
            <p:nvPr/>
          </p:nvSpPr>
          <p:spPr>
            <a:xfrm rot="0">
              <a:off x="1011624" y="329622"/>
              <a:ext cx="421625" cy="547158"/>
            </a:xfrm>
            <a:prstGeom prst="rect">
              <a:avLst/>
            </a:prstGeom>
          </p:spPr>
          <p:txBody>
            <a:bodyPr anchor="t" rtlCol="false" tIns="0" lIns="0" bIns="0" rIns="0">
              <a:spAutoFit/>
            </a:bodyPr>
            <a:lstStyle/>
            <a:p>
              <a:pPr algn="ctr">
                <a:lnSpc>
                  <a:spcPts val="3499"/>
                </a:lnSpc>
              </a:pPr>
              <a:r>
                <a:rPr lang="en-US" sz="2499">
                  <a:solidFill>
                    <a:srgbClr val="000000"/>
                  </a:solidFill>
                  <a:latin typeface="TDTD고딕M Bold"/>
                </a:rPr>
                <a:t>3</a:t>
              </a:r>
            </a:p>
          </p:txBody>
        </p:sp>
        <p:sp>
          <p:nvSpPr>
            <p:cNvPr name="TextBox 29" id="29"/>
            <p:cNvSpPr txBox="true"/>
            <p:nvPr/>
          </p:nvSpPr>
          <p:spPr>
            <a:xfrm rot="0">
              <a:off x="3055873" y="322213"/>
              <a:ext cx="6954893" cy="654051"/>
            </a:xfrm>
            <a:prstGeom prst="rect">
              <a:avLst/>
            </a:prstGeom>
          </p:spPr>
          <p:txBody>
            <a:bodyPr anchor="t" rtlCol="false" tIns="0" lIns="0" bIns="0" rIns="0">
              <a:spAutoFit/>
            </a:bodyPr>
            <a:lstStyle/>
            <a:p>
              <a:pPr algn="l">
                <a:lnSpc>
                  <a:spcPts val="4199"/>
                </a:lnSpc>
              </a:pPr>
              <a:r>
                <a:rPr lang="en-US" sz="2999" u="sng">
                  <a:solidFill>
                    <a:srgbClr val="000000"/>
                  </a:solidFill>
                  <a:latin typeface="TDTD고딕M"/>
                  <a:ea typeface="TDTD고딕M"/>
                </a:rPr>
                <a:t>Transformer 소개</a:t>
              </a:r>
            </a:p>
          </p:txBody>
        </p:sp>
      </p:grpSp>
      <p:sp>
        <p:nvSpPr>
          <p:cNvPr name="AutoShape 30" id="30"/>
          <p:cNvSpPr/>
          <p:nvPr/>
        </p:nvSpPr>
        <p:spPr>
          <a:xfrm rot="-5407957">
            <a:off x="1990930" y="5133975"/>
            <a:ext cx="10287028" cy="0"/>
          </a:xfrm>
          <a:prstGeom prst="line">
            <a:avLst/>
          </a:prstGeom>
          <a:ln cap="rnd" w="19050">
            <a:solidFill>
              <a:srgbClr val="000000"/>
            </a:solidFill>
            <a:prstDash val="solid"/>
            <a:headEnd type="none" len="sm" w="sm"/>
            <a:tailEnd type="none" len="sm" w="sm"/>
          </a:ln>
        </p:spPr>
      </p:sp>
      <p:grpSp>
        <p:nvGrpSpPr>
          <p:cNvPr name="Group 31" id="31"/>
          <p:cNvGrpSpPr/>
          <p:nvPr/>
        </p:nvGrpSpPr>
        <p:grpSpPr>
          <a:xfrm rot="0">
            <a:off x="8742829" y="6930565"/>
            <a:ext cx="7973317" cy="940520"/>
            <a:chOff x="0" y="0"/>
            <a:chExt cx="10631089" cy="1254027"/>
          </a:xfrm>
        </p:grpSpPr>
        <p:grpSp>
          <p:nvGrpSpPr>
            <p:cNvPr name="Group 32" id="32"/>
            <p:cNvGrpSpPr/>
            <p:nvPr/>
          </p:nvGrpSpPr>
          <p:grpSpPr>
            <a:xfrm rot="0">
              <a:off x="0" y="0"/>
              <a:ext cx="10631089" cy="1254027"/>
              <a:chOff x="0" y="0"/>
              <a:chExt cx="16440449" cy="1939290"/>
            </a:xfrm>
          </p:grpSpPr>
          <p:sp>
            <p:nvSpPr>
              <p:cNvPr name="Freeform 33" id="33"/>
              <p:cNvSpPr/>
              <p:nvPr/>
            </p:nvSpPr>
            <p:spPr>
              <a:xfrm flipH="false" flipV="false" rot="0">
                <a:off x="12700" y="12700"/>
                <a:ext cx="16415049" cy="1913890"/>
              </a:xfrm>
              <a:custGeom>
                <a:avLst/>
                <a:gdLst/>
                <a:ahLst/>
                <a:cxnLst/>
                <a:rect r="r" b="b" t="t" l="l"/>
                <a:pathLst>
                  <a:path h="1913890" w="16415049">
                    <a:moveTo>
                      <a:pt x="15458105" y="1913890"/>
                    </a:moveTo>
                    <a:lnTo>
                      <a:pt x="956945" y="1913890"/>
                    </a:lnTo>
                    <a:cubicBezTo>
                      <a:pt x="428371" y="1913890"/>
                      <a:pt x="0" y="1485392"/>
                      <a:pt x="0" y="956945"/>
                    </a:cubicBezTo>
                    <a:cubicBezTo>
                      <a:pt x="0" y="428371"/>
                      <a:pt x="428371" y="0"/>
                      <a:pt x="956945" y="0"/>
                    </a:cubicBezTo>
                    <a:lnTo>
                      <a:pt x="15458105" y="0"/>
                    </a:lnTo>
                    <a:cubicBezTo>
                      <a:pt x="15986551" y="0"/>
                      <a:pt x="16415049" y="428371"/>
                      <a:pt x="16415049" y="956945"/>
                    </a:cubicBezTo>
                    <a:cubicBezTo>
                      <a:pt x="16415049" y="1485392"/>
                      <a:pt x="15986551" y="1913890"/>
                      <a:pt x="15458105" y="1913890"/>
                    </a:cubicBezTo>
                    <a:close/>
                  </a:path>
                </a:pathLst>
              </a:custGeom>
              <a:solidFill>
                <a:srgbClr val="FFF5ED"/>
              </a:solidFill>
            </p:spPr>
          </p:sp>
          <p:sp>
            <p:nvSpPr>
              <p:cNvPr name="Freeform 34" id="34"/>
              <p:cNvSpPr/>
              <p:nvPr/>
            </p:nvSpPr>
            <p:spPr>
              <a:xfrm flipH="false" flipV="false" rot="0">
                <a:off x="0" y="0"/>
                <a:ext cx="16440449" cy="1939290"/>
              </a:xfrm>
              <a:custGeom>
                <a:avLst/>
                <a:gdLst/>
                <a:ahLst/>
                <a:cxnLst/>
                <a:rect r="r" b="b" t="t" l="l"/>
                <a:pathLst>
                  <a:path h="1939290" w="16440449">
                    <a:moveTo>
                      <a:pt x="15470805" y="0"/>
                    </a:moveTo>
                    <a:lnTo>
                      <a:pt x="969645" y="0"/>
                    </a:lnTo>
                    <a:cubicBezTo>
                      <a:pt x="434975" y="0"/>
                      <a:pt x="0" y="434975"/>
                      <a:pt x="0" y="969645"/>
                    </a:cubicBezTo>
                    <a:cubicBezTo>
                      <a:pt x="0" y="1504315"/>
                      <a:pt x="434975" y="1939290"/>
                      <a:pt x="969645" y="1939290"/>
                    </a:cubicBezTo>
                    <a:lnTo>
                      <a:pt x="15470805" y="1939290"/>
                    </a:lnTo>
                    <a:cubicBezTo>
                      <a:pt x="16005474" y="1939290"/>
                      <a:pt x="16440449" y="1504315"/>
                      <a:pt x="16440449" y="969645"/>
                    </a:cubicBezTo>
                    <a:cubicBezTo>
                      <a:pt x="16440449" y="434975"/>
                      <a:pt x="16005474" y="0"/>
                      <a:pt x="15470805" y="0"/>
                    </a:cubicBezTo>
                    <a:close/>
                    <a:moveTo>
                      <a:pt x="15470805" y="1913890"/>
                    </a:moveTo>
                    <a:lnTo>
                      <a:pt x="969645" y="1913890"/>
                    </a:lnTo>
                    <a:cubicBezTo>
                      <a:pt x="448945" y="1913890"/>
                      <a:pt x="25400" y="1490345"/>
                      <a:pt x="25400" y="969645"/>
                    </a:cubicBezTo>
                    <a:cubicBezTo>
                      <a:pt x="25400" y="448945"/>
                      <a:pt x="448945" y="25400"/>
                      <a:pt x="969645" y="25400"/>
                    </a:cubicBezTo>
                    <a:lnTo>
                      <a:pt x="15470805" y="25400"/>
                    </a:lnTo>
                    <a:cubicBezTo>
                      <a:pt x="15991505" y="25400"/>
                      <a:pt x="16415049" y="448945"/>
                      <a:pt x="16415049" y="969645"/>
                    </a:cubicBezTo>
                    <a:cubicBezTo>
                      <a:pt x="16415049" y="1490345"/>
                      <a:pt x="15991505" y="1913890"/>
                      <a:pt x="15470805" y="1913890"/>
                    </a:cubicBezTo>
                    <a:close/>
                  </a:path>
                </a:pathLst>
              </a:custGeom>
              <a:solidFill>
                <a:srgbClr val="000000"/>
              </a:solidFill>
            </p:spPr>
          </p:sp>
        </p:grpSp>
        <p:grpSp>
          <p:nvGrpSpPr>
            <p:cNvPr name="Group 35" id="35"/>
            <p:cNvGrpSpPr/>
            <p:nvPr/>
          </p:nvGrpSpPr>
          <p:grpSpPr>
            <a:xfrm rot="0">
              <a:off x="0" y="0"/>
              <a:ext cx="2444873" cy="1254027"/>
              <a:chOff x="0" y="0"/>
              <a:chExt cx="3780875" cy="1939290"/>
            </a:xfrm>
          </p:grpSpPr>
          <p:sp>
            <p:nvSpPr>
              <p:cNvPr name="Freeform 36" id="36"/>
              <p:cNvSpPr/>
              <p:nvPr/>
            </p:nvSpPr>
            <p:spPr>
              <a:xfrm flipH="false" flipV="false" rot="0">
                <a:off x="12700" y="12700"/>
                <a:ext cx="3755475" cy="1913890"/>
              </a:xfrm>
              <a:custGeom>
                <a:avLst/>
                <a:gdLst/>
                <a:ahLst/>
                <a:cxnLst/>
                <a:rect r="r" b="b" t="t" l="l"/>
                <a:pathLst>
                  <a:path h="1913890" w="3755475">
                    <a:moveTo>
                      <a:pt x="2798530" y="1913890"/>
                    </a:moveTo>
                    <a:lnTo>
                      <a:pt x="956945" y="1913890"/>
                    </a:lnTo>
                    <a:cubicBezTo>
                      <a:pt x="428371" y="1913890"/>
                      <a:pt x="0" y="1485392"/>
                      <a:pt x="0" y="956945"/>
                    </a:cubicBezTo>
                    <a:cubicBezTo>
                      <a:pt x="0" y="428371"/>
                      <a:pt x="428371" y="0"/>
                      <a:pt x="956945" y="0"/>
                    </a:cubicBezTo>
                    <a:lnTo>
                      <a:pt x="2798530" y="0"/>
                    </a:lnTo>
                    <a:cubicBezTo>
                      <a:pt x="3326976" y="0"/>
                      <a:pt x="3755475" y="428371"/>
                      <a:pt x="3755475" y="956945"/>
                    </a:cubicBezTo>
                    <a:cubicBezTo>
                      <a:pt x="3755475" y="1485392"/>
                      <a:pt x="3326977" y="1913890"/>
                      <a:pt x="2798530" y="1913890"/>
                    </a:cubicBezTo>
                    <a:close/>
                  </a:path>
                </a:pathLst>
              </a:custGeom>
              <a:solidFill>
                <a:srgbClr val="D6DFCC"/>
              </a:solidFill>
            </p:spPr>
          </p:sp>
          <p:sp>
            <p:nvSpPr>
              <p:cNvPr name="Freeform 37" id="37"/>
              <p:cNvSpPr/>
              <p:nvPr/>
            </p:nvSpPr>
            <p:spPr>
              <a:xfrm flipH="false" flipV="false" rot="0">
                <a:off x="0" y="0"/>
                <a:ext cx="3780875" cy="1939290"/>
              </a:xfrm>
              <a:custGeom>
                <a:avLst/>
                <a:gdLst/>
                <a:ahLst/>
                <a:cxnLst/>
                <a:rect r="r" b="b" t="t" l="l"/>
                <a:pathLst>
                  <a:path h="1939290" w="3780875">
                    <a:moveTo>
                      <a:pt x="2811230" y="0"/>
                    </a:moveTo>
                    <a:lnTo>
                      <a:pt x="969645" y="0"/>
                    </a:lnTo>
                    <a:cubicBezTo>
                      <a:pt x="434975" y="0"/>
                      <a:pt x="0" y="434975"/>
                      <a:pt x="0" y="969645"/>
                    </a:cubicBezTo>
                    <a:cubicBezTo>
                      <a:pt x="0" y="1504315"/>
                      <a:pt x="434975" y="1939290"/>
                      <a:pt x="969645" y="1939290"/>
                    </a:cubicBezTo>
                    <a:lnTo>
                      <a:pt x="2811230" y="1939290"/>
                    </a:lnTo>
                    <a:cubicBezTo>
                      <a:pt x="3345900" y="1939290"/>
                      <a:pt x="3780875" y="1504315"/>
                      <a:pt x="3780875" y="969645"/>
                    </a:cubicBezTo>
                    <a:cubicBezTo>
                      <a:pt x="3780875" y="434975"/>
                      <a:pt x="3345900" y="0"/>
                      <a:pt x="2811230" y="0"/>
                    </a:cubicBezTo>
                    <a:close/>
                    <a:moveTo>
                      <a:pt x="2811230" y="1913890"/>
                    </a:moveTo>
                    <a:lnTo>
                      <a:pt x="969645" y="1913890"/>
                    </a:lnTo>
                    <a:cubicBezTo>
                      <a:pt x="448945" y="1913890"/>
                      <a:pt x="25400" y="1490345"/>
                      <a:pt x="25400" y="969645"/>
                    </a:cubicBezTo>
                    <a:cubicBezTo>
                      <a:pt x="25400" y="448945"/>
                      <a:pt x="448945" y="25400"/>
                      <a:pt x="969645" y="25400"/>
                    </a:cubicBezTo>
                    <a:lnTo>
                      <a:pt x="2811230" y="25400"/>
                    </a:lnTo>
                    <a:cubicBezTo>
                      <a:pt x="3331930" y="25400"/>
                      <a:pt x="3755475" y="448945"/>
                      <a:pt x="3755475" y="969645"/>
                    </a:cubicBezTo>
                    <a:cubicBezTo>
                      <a:pt x="3755475" y="1490345"/>
                      <a:pt x="3331930" y="1913890"/>
                      <a:pt x="2811230" y="1913890"/>
                    </a:cubicBezTo>
                    <a:close/>
                  </a:path>
                </a:pathLst>
              </a:custGeom>
              <a:solidFill>
                <a:srgbClr val="000000"/>
              </a:solidFill>
            </p:spPr>
          </p:sp>
        </p:grpSp>
        <p:sp>
          <p:nvSpPr>
            <p:cNvPr name="TextBox 38" id="38"/>
            <p:cNvSpPr txBox="true"/>
            <p:nvPr/>
          </p:nvSpPr>
          <p:spPr>
            <a:xfrm rot="0">
              <a:off x="1011624" y="329622"/>
              <a:ext cx="421625" cy="547158"/>
            </a:xfrm>
            <a:prstGeom prst="rect">
              <a:avLst/>
            </a:prstGeom>
          </p:spPr>
          <p:txBody>
            <a:bodyPr anchor="t" rtlCol="false" tIns="0" lIns="0" bIns="0" rIns="0">
              <a:spAutoFit/>
            </a:bodyPr>
            <a:lstStyle/>
            <a:p>
              <a:pPr algn="ctr">
                <a:lnSpc>
                  <a:spcPts val="3499"/>
                </a:lnSpc>
              </a:pPr>
              <a:r>
                <a:rPr lang="en-US" sz="2499">
                  <a:solidFill>
                    <a:srgbClr val="000000"/>
                  </a:solidFill>
                  <a:latin typeface="TDTD고딕M Bold"/>
                </a:rPr>
                <a:t>4</a:t>
              </a:r>
            </a:p>
          </p:txBody>
        </p:sp>
        <p:sp>
          <p:nvSpPr>
            <p:cNvPr name="TextBox 39" id="39"/>
            <p:cNvSpPr txBox="true"/>
            <p:nvPr/>
          </p:nvSpPr>
          <p:spPr>
            <a:xfrm rot="0">
              <a:off x="3055873" y="322213"/>
              <a:ext cx="6954893" cy="654051"/>
            </a:xfrm>
            <a:prstGeom prst="rect">
              <a:avLst/>
            </a:prstGeom>
          </p:spPr>
          <p:txBody>
            <a:bodyPr anchor="t" rtlCol="false" tIns="0" lIns="0" bIns="0" rIns="0">
              <a:spAutoFit/>
            </a:bodyPr>
            <a:lstStyle/>
            <a:p>
              <a:pPr algn="l">
                <a:lnSpc>
                  <a:spcPts val="4199"/>
                </a:lnSpc>
              </a:pPr>
              <a:r>
                <a:rPr lang="en-US" sz="2999" u="sng">
                  <a:solidFill>
                    <a:srgbClr val="000000"/>
                  </a:solidFill>
                  <a:ea typeface="TDTD고딕M"/>
                </a:rPr>
                <a:t>논문 및 연구를 통한 비교</a:t>
              </a:r>
            </a:p>
          </p:txBody>
        </p:sp>
      </p:grpSp>
    </p:spTree>
  </p:cSld>
  <p:clrMapOvr>
    <a:masterClrMapping/>
  </p:clrMapOvr>
</p:sld>
</file>

<file path=ppt/slides/slide20.xml><?xml version="1.0" encoding="utf-8"?>
<p:sld xmlns:p="http://schemas.openxmlformats.org/presentationml/2006/main" xmlns:a="http://schemas.openxmlformats.org/drawingml/2006/main">
  <p:cSld>
    <p:bg>
      <p:bgPr>
        <a:solidFill>
          <a:srgbClr val="D6DFCC"/>
        </a:solidFill>
      </p:bgPr>
    </p:bg>
    <p:spTree>
      <p:nvGrpSpPr>
        <p:cNvPr id="1" name=""/>
        <p:cNvGrpSpPr/>
        <p:nvPr/>
      </p:nvGrpSpPr>
      <p:grpSpPr>
        <a:xfrm>
          <a:off x="0" y="0"/>
          <a:ext cx="0" cy="0"/>
          <a:chOff x="0" y="0"/>
          <a:chExt cx="0" cy="0"/>
        </a:xfrm>
      </p:grpSpPr>
      <p:sp>
        <p:nvSpPr>
          <p:cNvPr name="TextBox 2" id="2"/>
          <p:cNvSpPr txBox="true"/>
          <p:nvPr/>
        </p:nvSpPr>
        <p:spPr>
          <a:xfrm rot="0">
            <a:off x="0" y="-9525"/>
            <a:ext cx="14544804" cy="1066800"/>
          </a:xfrm>
          <a:prstGeom prst="rect">
            <a:avLst/>
          </a:prstGeom>
        </p:spPr>
        <p:txBody>
          <a:bodyPr anchor="t" rtlCol="false" tIns="0" lIns="0" bIns="0" rIns="0">
            <a:spAutoFit/>
          </a:bodyPr>
          <a:lstStyle/>
          <a:p>
            <a:pPr algn="l" marL="0" indent="0" lvl="0">
              <a:lnSpc>
                <a:spcPts val="8399"/>
              </a:lnSpc>
              <a:spcBef>
                <a:spcPct val="0"/>
              </a:spcBef>
            </a:pPr>
            <a:r>
              <a:rPr lang="en-US" sz="6999">
                <a:solidFill>
                  <a:srgbClr val="000000"/>
                </a:solidFill>
                <a:latin typeface="210 합창단"/>
              </a:rPr>
              <a:t>DenseNet</a:t>
            </a:r>
          </a:p>
        </p:txBody>
      </p:sp>
      <p:sp>
        <p:nvSpPr>
          <p:cNvPr name="TextBox 3" id="3"/>
          <p:cNvSpPr txBox="true"/>
          <p:nvPr/>
        </p:nvSpPr>
        <p:spPr>
          <a:xfrm rot="0">
            <a:off x="0" y="1633453"/>
            <a:ext cx="11162083" cy="6952551"/>
          </a:xfrm>
          <a:prstGeom prst="rect">
            <a:avLst/>
          </a:prstGeom>
        </p:spPr>
        <p:txBody>
          <a:bodyPr anchor="t" rtlCol="false" tIns="0" lIns="0" bIns="0" rIns="0">
            <a:spAutoFit/>
          </a:bodyPr>
          <a:lstStyle/>
          <a:p>
            <a:pPr algn="l" marL="656794" indent="-328397" lvl="1">
              <a:lnSpc>
                <a:spcPts val="4258"/>
              </a:lnSpc>
              <a:buFont typeface="Arial"/>
              <a:buChar char="•"/>
            </a:pPr>
            <a:r>
              <a:rPr lang="en-US" sz="3042">
                <a:solidFill>
                  <a:srgbClr val="000000"/>
                </a:solidFill>
                <a:latin typeface="TDTD비스켓"/>
                <a:ea typeface="TDTD비스켓"/>
              </a:rPr>
              <a:t>ResNet의 단점을 보완한 모델</a:t>
            </a:r>
          </a:p>
          <a:p>
            <a:pPr algn="l">
              <a:lnSpc>
                <a:spcPts val="4258"/>
              </a:lnSpc>
            </a:pPr>
          </a:p>
          <a:p>
            <a:pPr algn="l" marL="656794" indent="-328397" lvl="1">
              <a:lnSpc>
                <a:spcPts val="4258"/>
              </a:lnSpc>
              <a:buFont typeface="Arial"/>
              <a:buChar char="•"/>
            </a:pPr>
            <a:r>
              <a:rPr lang="en-US" sz="3042" spc="-76">
                <a:solidFill>
                  <a:srgbClr val="000000"/>
                </a:solidFill>
                <a:latin typeface="TDTD비스켓"/>
                <a:ea typeface="TDTD비스켓"/>
              </a:rPr>
              <a:t>ResNet은 기존 Conv layer가 너무 많이 쌓이게 되면 필터를 너무 많이 거치게 되어서 모델이 한참 이전의 레이어와 이후의 레이어 간의 의미있는 논리를 합해서 전개하지 못한다는 것을 해결하기 위해 이전 레이어에서 다음 레이어를 바로 이어주는 추가적인 Connection을 만들어 주었음.</a:t>
            </a:r>
          </a:p>
          <a:p>
            <a:pPr algn="l">
              <a:lnSpc>
                <a:spcPts val="4258"/>
              </a:lnSpc>
            </a:pPr>
          </a:p>
          <a:p>
            <a:pPr algn="l" marL="656794" indent="-328397" lvl="1">
              <a:lnSpc>
                <a:spcPts val="4258"/>
              </a:lnSpc>
              <a:buFont typeface="Arial"/>
              <a:buChar char="•"/>
            </a:pPr>
            <a:r>
              <a:rPr lang="en-US" sz="3042" spc="-76">
                <a:solidFill>
                  <a:srgbClr val="000000"/>
                </a:solidFill>
                <a:latin typeface="TDTD비스켓"/>
                <a:ea typeface="TDTD비스켓"/>
              </a:rPr>
              <a:t> 하지만 이전 레이어의 output을 다음의 레이어의 output과 합해서 더한다는 점에서, 정보들이 이후의 레이어들로 온전히 흘러가는 것을 방해할 수 있다는 약점이 있다.</a:t>
            </a:r>
          </a:p>
          <a:p>
            <a:pPr algn="l">
              <a:lnSpc>
                <a:spcPts val="4258"/>
              </a:lnSpc>
            </a:pPr>
          </a:p>
          <a:p>
            <a:pPr algn="l">
              <a:lnSpc>
                <a:spcPts val="4258"/>
              </a:lnSpc>
            </a:pPr>
          </a:p>
          <a:p>
            <a:pPr algn="l">
              <a:lnSpc>
                <a:spcPts val="4258"/>
              </a:lnSpc>
              <a:spcBef>
                <a:spcPct val="0"/>
              </a:spcBef>
            </a:pPr>
          </a:p>
        </p:txBody>
      </p:sp>
      <p:sp>
        <p:nvSpPr>
          <p:cNvPr name="TextBox 4" id="4"/>
          <p:cNvSpPr txBox="true"/>
          <p:nvPr/>
        </p:nvSpPr>
        <p:spPr>
          <a:xfrm rot="0">
            <a:off x="0" y="7386806"/>
            <a:ext cx="18288000" cy="2312671"/>
          </a:xfrm>
          <a:prstGeom prst="rect">
            <a:avLst/>
          </a:prstGeom>
        </p:spPr>
        <p:txBody>
          <a:bodyPr anchor="t" rtlCol="false" tIns="0" lIns="0" bIns="0" rIns="0">
            <a:spAutoFit/>
          </a:bodyPr>
          <a:lstStyle/>
          <a:p>
            <a:pPr algn="l" marL="518157" indent="-259078" lvl="1">
              <a:lnSpc>
                <a:spcPts val="3719"/>
              </a:lnSpc>
              <a:buFont typeface="Arial"/>
              <a:buChar char="•"/>
            </a:pPr>
            <a:r>
              <a:rPr lang="en-US" sz="2399" spc="-59">
                <a:solidFill>
                  <a:srgbClr val="000000"/>
                </a:solidFill>
                <a:latin typeface="Source Han Sans KR Normal"/>
                <a:ea typeface="Source Han Sans KR Normal"/>
              </a:rPr>
              <a:t>DenseNet의 해결책</a:t>
            </a:r>
          </a:p>
          <a:p>
            <a:pPr algn="l" marL="518157" indent="-259078" lvl="1">
              <a:lnSpc>
                <a:spcPts val="3719"/>
              </a:lnSpc>
              <a:buAutoNum type="arabicPeriod" startAt="1"/>
            </a:pPr>
            <a:r>
              <a:rPr lang="en-US" sz="2399" spc="-59">
                <a:solidFill>
                  <a:srgbClr val="000000"/>
                </a:solidFill>
                <a:latin typeface="Source Han Sans KR Normal"/>
                <a:ea typeface="Source Han Sans KR Normal"/>
              </a:rPr>
              <a:t>vanishing gradient를 방지할 수 있다.</a:t>
            </a:r>
          </a:p>
          <a:p>
            <a:pPr algn="l">
              <a:lnSpc>
                <a:spcPts val="3719"/>
              </a:lnSpc>
            </a:pPr>
            <a:r>
              <a:rPr lang="en-US" sz="2399" spc="-59">
                <a:solidFill>
                  <a:srgbClr val="000000"/>
                </a:solidFill>
                <a:latin typeface="Source Han Sans KR Normal"/>
                <a:ea typeface="Source Han Sans KR Normal"/>
              </a:rPr>
              <a:t>    2. feature propagation을 강화할 수 있다.</a:t>
            </a:r>
          </a:p>
          <a:p>
            <a:pPr algn="l">
              <a:lnSpc>
                <a:spcPts val="3719"/>
              </a:lnSpc>
            </a:pPr>
            <a:r>
              <a:rPr lang="en-US" sz="2399" spc="-59">
                <a:solidFill>
                  <a:srgbClr val="000000"/>
                </a:solidFill>
                <a:latin typeface="Source Han Sans KR Normal"/>
                <a:ea typeface="Source Han Sans KR Normal"/>
              </a:rPr>
              <a:t>    3.  feature의 재사용이 권장된다.</a:t>
            </a:r>
          </a:p>
          <a:p>
            <a:pPr algn="l">
              <a:lnSpc>
                <a:spcPts val="3719"/>
              </a:lnSpc>
            </a:pPr>
            <a:r>
              <a:rPr lang="en-US" sz="2399" spc="-59">
                <a:solidFill>
                  <a:srgbClr val="000000"/>
                </a:solidFill>
                <a:latin typeface="Source Han Sans KR Normal"/>
                <a:ea typeface="Source Han Sans KR Normal"/>
              </a:rPr>
              <a:t>     4. 파라미터 수를 많이 줄일 수 있다.</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D6DFCC"/>
        </a:solidFill>
      </p:bgPr>
    </p:bg>
    <p:spTree>
      <p:nvGrpSpPr>
        <p:cNvPr id="1" name=""/>
        <p:cNvGrpSpPr/>
        <p:nvPr/>
      </p:nvGrpSpPr>
      <p:grpSpPr>
        <a:xfrm>
          <a:off x="0" y="0"/>
          <a:ext cx="0" cy="0"/>
          <a:chOff x="0" y="0"/>
          <a:chExt cx="0" cy="0"/>
        </a:xfrm>
      </p:grpSpPr>
      <p:sp>
        <p:nvSpPr>
          <p:cNvPr name="Freeform 2" id="2"/>
          <p:cNvSpPr/>
          <p:nvPr/>
        </p:nvSpPr>
        <p:spPr>
          <a:xfrm flipH="false" flipV="false" rot="0">
            <a:off x="0" y="1264073"/>
            <a:ext cx="2678146" cy="7994227"/>
          </a:xfrm>
          <a:custGeom>
            <a:avLst/>
            <a:gdLst/>
            <a:ahLst/>
            <a:cxnLst/>
            <a:rect r="r" b="b" t="t" l="l"/>
            <a:pathLst>
              <a:path h="7994227" w="2678146">
                <a:moveTo>
                  <a:pt x="0" y="0"/>
                </a:moveTo>
                <a:lnTo>
                  <a:pt x="2678146" y="0"/>
                </a:lnTo>
                <a:lnTo>
                  <a:pt x="2678146" y="7994227"/>
                </a:lnTo>
                <a:lnTo>
                  <a:pt x="0" y="7994227"/>
                </a:lnTo>
                <a:lnTo>
                  <a:pt x="0" y="0"/>
                </a:lnTo>
                <a:close/>
              </a:path>
            </a:pathLst>
          </a:custGeom>
          <a:blipFill>
            <a:blip r:embed="rId2"/>
            <a:stretch>
              <a:fillRect l="-100000" t="0" r="0" b="0"/>
            </a:stretch>
          </a:blipFill>
        </p:spPr>
      </p:sp>
      <p:sp>
        <p:nvSpPr>
          <p:cNvPr name="Freeform 3" id="3"/>
          <p:cNvSpPr/>
          <p:nvPr/>
        </p:nvSpPr>
        <p:spPr>
          <a:xfrm flipH="false" flipV="false" rot="5400000">
            <a:off x="1486474" y="4156598"/>
            <a:ext cx="7994227" cy="2209177"/>
          </a:xfrm>
          <a:custGeom>
            <a:avLst/>
            <a:gdLst/>
            <a:ahLst/>
            <a:cxnLst/>
            <a:rect r="r" b="b" t="t" l="l"/>
            <a:pathLst>
              <a:path h="2209177" w="7994227">
                <a:moveTo>
                  <a:pt x="0" y="0"/>
                </a:moveTo>
                <a:lnTo>
                  <a:pt x="7994227" y="0"/>
                </a:lnTo>
                <a:lnTo>
                  <a:pt x="7994227" y="2209177"/>
                </a:lnTo>
                <a:lnTo>
                  <a:pt x="0" y="2209177"/>
                </a:lnTo>
                <a:lnTo>
                  <a:pt x="0" y="0"/>
                </a:lnTo>
                <a:close/>
              </a:path>
            </a:pathLst>
          </a:custGeom>
          <a:blipFill>
            <a:blip r:embed="rId3"/>
            <a:stretch>
              <a:fillRect l="0" t="0" r="0" b="0"/>
            </a:stretch>
          </a:blipFill>
        </p:spPr>
      </p:sp>
      <p:sp>
        <p:nvSpPr>
          <p:cNvPr name="Freeform 4" id="4"/>
          <p:cNvSpPr/>
          <p:nvPr/>
        </p:nvSpPr>
        <p:spPr>
          <a:xfrm flipH="false" flipV="false" rot="0">
            <a:off x="8289029" y="1264073"/>
            <a:ext cx="4018151" cy="7994227"/>
          </a:xfrm>
          <a:custGeom>
            <a:avLst/>
            <a:gdLst/>
            <a:ahLst/>
            <a:cxnLst/>
            <a:rect r="r" b="b" t="t" l="l"/>
            <a:pathLst>
              <a:path h="7994227" w="4018151">
                <a:moveTo>
                  <a:pt x="0" y="0"/>
                </a:moveTo>
                <a:lnTo>
                  <a:pt x="4018151" y="0"/>
                </a:lnTo>
                <a:lnTo>
                  <a:pt x="4018151" y="7994227"/>
                </a:lnTo>
                <a:lnTo>
                  <a:pt x="0" y="7994227"/>
                </a:lnTo>
                <a:lnTo>
                  <a:pt x="0" y="0"/>
                </a:lnTo>
                <a:close/>
              </a:path>
            </a:pathLst>
          </a:custGeom>
          <a:blipFill>
            <a:blip r:embed="rId4"/>
            <a:stretch>
              <a:fillRect l="0" t="0" r="0" b="0"/>
            </a:stretch>
          </a:blipFill>
        </p:spPr>
      </p:sp>
      <p:sp>
        <p:nvSpPr>
          <p:cNvPr name="Freeform 5" id="5"/>
          <p:cNvSpPr/>
          <p:nvPr/>
        </p:nvSpPr>
        <p:spPr>
          <a:xfrm flipH="false" flipV="false" rot="-5400000">
            <a:off x="11488939" y="3947135"/>
            <a:ext cx="7994227" cy="2628102"/>
          </a:xfrm>
          <a:custGeom>
            <a:avLst/>
            <a:gdLst/>
            <a:ahLst/>
            <a:cxnLst/>
            <a:rect r="r" b="b" t="t" l="l"/>
            <a:pathLst>
              <a:path h="2628102" w="7994227">
                <a:moveTo>
                  <a:pt x="0" y="0"/>
                </a:moveTo>
                <a:lnTo>
                  <a:pt x="7994227" y="0"/>
                </a:lnTo>
                <a:lnTo>
                  <a:pt x="7994227" y="2628103"/>
                </a:lnTo>
                <a:lnTo>
                  <a:pt x="0" y="2628103"/>
                </a:lnTo>
                <a:lnTo>
                  <a:pt x="0" y="0"/>
                </a:lnTo>
                <a:close/>
              </a:path>
            </a:pathLst>
          </a:custGeom>
          <a:blipFill>
            <a:blip r:embed="rId5"/>
            <a:stretch>
              <a:fillRect l="0" t="0" r="0" b="0"/>
            </a:stretch>
          </a:blipFill>
        </p:spPr>
      </p:sp>
      <p:sp>
        <p:nvSpPr>
          <p:cNvPr name="TextBox 6" id="6"/>
          <p:cNvSpPr txBox="true"/>
          <p:nvPr/>
        </p:nvSpPr>
        <p:spPr>
          <a:xfrm rot="0">
            <a:off x="0" y="-9525"/>
            <a:ext cx="14544804" cy="1066800"/>
          </a:xfrm>
          <a:prstGeom prst="rect">
            <a:avLst/>
          </a:prstGeom>
        </p:spPr>
        <p:txBody>
          <a:bodyPr anchor="t" rtlCol="false" tIns="0" lIns="0" bIns="0" rIns="0">
            <a:spAutoFit/>
          </a:bodyPr>
          <a:lstStyle/>
          <a:p>
            <a:pPr algn="l" marL="0" indent="0" lvl="0">
              <a:lnSpc>
                <a:spcPts val="8399"/>
              </a:lnSpc>
              <a:spcBef>
                <a:spcPct val="0"/>
              </a:spcBef>
            </a:pPr>
            <a:r>
              <a:rPr lang="en-US" sz="6999">
                <a:solidFill>
                  <a:srgbClr val="000000"/>
                </a:solidFill>
                <a:latin typeface="210 합창단"/>
                <a:ea typeface="210 합창단"/>
              </a:rPr>
              <a:t>모델 구조 비교!</a:t>
            </a:r>
          </a:p>
        </p:txBody>
      </p:sp>
      <p:sp>
        <p:nvSpPr>
          <p:cNvPr name="TextBox 7" id="7"/>
          <p:cNvSpPr txBox="true"/>
          <p:nvPr/>
        </p:nvSpPr>
        <p:spPr>
          <a:xfrm rot="0">
            <a:off x="0" y="9391650"/>
            <a:ext cx="2678146" cy="583353"/>
          </a:xfrm>
          <a:prstGeom prst="rect">
            <a:avLst/>
          </a:prstGeom>
        </p:spPr>
        <p:txBody>
          <a:bodyPr anchor="t" rtlCol="false" tIns="0" lIns="0" bIns="0" rIns="0">
            <a:spAutoFit/>
          </a:bodyPr>
          <a:lstStyle/>
          <a:p>
            <a:pPr algn="l" marL="726716" indent="-363358" lvl="1">
              <a:lnSpc>
                <a:spcPts val="4712"/>
              </a:lnSpc>
              <a:spcBef>
                <a:spcPct val="0"/>
              </a:spcBef>
              <a:buFont typeface="Arial"/>
              <a:buChar char="•"/>
            </a:pPr>
            <a:r>
              <a:rPr lang="en-US" sz="3365">
                <a:solidFill>
                  <a:srgbClr val="000000"/>
                </a:solidFill>
                <a:latin typeface="TDTD비스켓"/>
              </a:rPr>
              <a:t>AlexNet</a:t>
            </a:r>
          </a:p>
        </p:txBody>
      </p:sp>
      <p:sp>
        <p:nvSpPr>
          <p:cNvPr name="TextBox 8" id="8"/>
          <p:cNvSpPr txBox="true"/>
          <p:nvPr/>
        </p:nvSpPr>
        <p:spPr>
          <a:xfrm rot="0">
            <a:off x="4144515" y="9391650"/>
            <a:ext cx="2678146" cy="583353"/>
          </a:xfrm>
          <a:prstGeom prst="rect">
            <a:avLst/>
          </a:prstGeom>
        </p:spPr>
        <p:txBody>
          <a:bodyPr anchor="t" rtlCol="false" tIns="0" lIns="0" bIns="0" rIns="0">
            <a:spAutoFit/>
          </a:bodyPr>
          <a:lstStyle/>
          <a:p>
            <a:pPr algn="l" marL="726716" indent="-363358" lvl="1">
              <a:lnSpc>
                <a:spcPts val="4712"/>
              </a:lnSpc>
              <a:spcBef>
                <a:spcPct val="0"/>
              </a:spcBef>
              <a:buFont typeface="Arial"/>
              <a:buChar char="•"/>
            </a:pPr>
            <a:r>
              <a:rPr lang="en-US" sz="3365">
                <a:solidFill>
                  <a:srgbClr val="000000"/>
                </a:solidFill>
                <a:latin typeface="TDTD비스켓"/>
              </a:rPr>
              <a:t>VGGNet</a:t>
            </a:r>
          </a:p>
        </p:txBody>
      </p:sp>
      <p:sp>
        <p:nvSpPr>
          <p:cNvPr name="TextBox 9" id="9"/>
          <p:cNvSpPr txBox="true"/>
          <p:nvPr/>
        </p:nvSpPr>
        <p:spPr>
          <a:xfrm rot="0">
            <a:off x="8959031" y="9391650"/>
            <a:ext cx="2678146" cy="583353"/>
          </a:xfrm>
          <a:prstGeom prst="rect">
            <a:avLst/>
          </a:prstGeom>
        </p:spPr>
        <p:txBody>
          <a:bodyPr anchor="t" rtlCol="false" tIns="0" lIns="0" bIns="0" rIns="0">
            <a:spAutoFit/>
          </a:bodyPr>
          <a:lstStyle/>
          <a:p>
            <a:pPr algn="l" marL="726716" indent="-363358" lvl="1">
              <a:lnSpc>
                <a:spcPts val="4712"/>
              </a:lnSpc>
              <a:spcBef>
                <a:spcPct val="0"/>
              </a:spcBef>
              <a:buFont typeface="Arial"/>
              <a:buChar char="•"/>
            </a:pPr>
            <a:r>
              <a:rPr lang="en-US" sz="3365">
                <a:solidFill>
                  <a:srgbClr val="000000"/>
                </a:solidFill>
                <a:latin typeface="TDTD비스켓"/>
              </a:rPr>
              <a:t>ResNet</a:t>
            </a:r>
          </a:p>
        </p:txBody>
      </p:sp>
      <p:sp>
        <p:nvSpPr>
          <p:cNvPr name="TextBox 10" id="10"/>
          <p:cNvSpPr txBox="true"/>
          <p:nvPr/>
        </p:nvSpPr>
        <p:spPr>
          <a:xfrm rot="0">
            <a:off x="14172001" y="9391650"/>
            <a:ext cx="2678146" cy="583353"/>
          </a:xfrm>
          <a:prstGeom prst="rect">
            <a:avLst/>
          </a:prstGeom>
        </p:spPr>
        <p:txBody>
          <a:bodyPr anchor="t" rtlCol="false" tIns="0" lIns="0" bIns="0" rIns="0">
            <a:spAutoFit/>
          </a:bodyPr>
          <a:lstStyle/>
          <a:p>
            <a:pPr algn="l" marL="726716" indent="-363358" lvl="1">
              <a:lnSpc>
                <a:spcPts val="4712"/>
              </a:lnSpc>
              <a:spcBef>
                <a:spcPct val="0"/>
              </a:spcBef>
              <a:buFont typeface="Arial"/>
              <a:buChar char="•"/>
            </a:pPr>
            <a:r>
              <a:rPr lang="en-US" sz="3365">
                <a:solidFill>
                  <a:srgbClr val="000000"/>
                </a:solidFill>
                <a:latin typeface="TDTD비스켓"/>
              </a:rPr>
              <a:t>DenseNet</a:t>
            </a:r>
          </a:p>
        </p:txBody>
      </p:sp>
    </p:spTree>
  </p:cSld>
  <p:clrMapOvr>
    <a:masterClrMapping/>
  </p:clrMapOvr>
</p:sld>
</file>

<file path=ppt/slides/slide22.xml><?xml version="1.0" encoding="utf-8"?>
<p:sld xmlns:p="http://schemas.openxmlformats.org/presentationml/2006/main" xmlns:a="http://schemas.openxmlformats.org/drawingml/2006/main">
  <p:cSld>
    <p:bg>
      <p:bgPr>
        <a:solidFill>
          <a:srgbClr val="D6DFCC"/>
        </a:solidFill>
      </p:bgPr>
    </p:bg>
    <p:spTree>
      <p:nvGrpSpPr>
        <p:cNvPr id="1" name=""/>
        <p:cNvGrpSpPr/>
        <p:nvPr/>
      </p:nvGrpSpPr>
      <p:grpSpPr>
        <a:xfrm>
          <a:off x="0" y="0"/>
          <a:ext cx="0" cy="0"/>
          <a:chOff x="0" y="0"/>
          <a:chExt cx="0" cy="0"/>
        </a:xfrm>
      </p:grpSpPr>
      <p:sp>
        <p:nvSpPr>
          <p:cNvPr name="TextBox 2" id="2"/>
          <p:cNvSpPr txBox="true"/>
          <p:nvPr/>
        </p:nvSpPr>
        <p:spPr>
          <a:xfrm rot="0">
            <a:off x="0" y="-9525"/>
            <a:ext cx="14544804" cy="1066800"/>
          </a:xfrm>
          <a:prstGeom prst="rect">
            <a:avLst/>
          </a:prstGeom>
        </p:spPr>
        <p:txBody>
          <a:bodyPr anchor="t" rtlCol="false" tIns="0" lIns="0" bIns="0" rIns="0">
            <a:spAutoFit/>
          </a:bodyPr>
          <a:lstStyle/>
          <a:p>
            <a:pPr algn="l" marL="0" indent="0" lvl="0">
              <a:lnSpc>
                <a:spcPts val="8399"/>
              </a:lnSpc>
              <a:spcBef>
                <a:spcPct val="0"/>
              </a:spcBef>
            </a:pPr>
            <a:r>
              <a:rPr lang="en-US" sz="6999">
                <a:solidFill>
                  <a:srgbClr val="000000"/>
                </a:solidFill>
                <a:latin typeface="210 합창단"/>
                <a:ea typeface="210 합창단"/>
              </a:rPr>
              <a:t>모델에 따른 파라미터 비교!</a:t>
            </a:r>
          </a:p>
        </p:txBody>
      </p:sp>
      <p:sp>
        <p:nvSpPr>
          <p:cNvPr name="TextBox 3" id="3"/>
          <p:cNvSpPr txBox="true"/>
          <p:nvPr/>
        </p:nvSpPr>
        <p:spPr>
          <a:xfrm rot="0">
            <a:off x="0" y="1595353"/>
            <a:ext cx="17996739" cy="8836025"/>
          </a:xfrm>
          <a:prstGeom prst="rect">
            <a:avLst/>
          </a:prstGeom>
        </p:spPr>
        <p:txBody>
          <a:bodyPr anchor="t" rtlCol="false" tIns="0" lIns="0" bIns="0" rIns="0">
            <a:spAutoFit/>
          </a:bodyPr>
          <a:lstStyle/>
          <a:p>
            <a:pPr algn="l" marL="1079501" indent="-539750" lvl="1">
              <a:lnSpc>
                <a:spcPts val="7000"/>
              </a:lnSpc>
              <a:buFont typeface="Arial"/>
              <a:buChar char="•"/>
            </a:pPr>
            <a:r>
              <a:rPr lang="en-US" sz="5000">
                <a:solidFill>
                  <a:srgbClr val="000000"/>
                </a:solidFill>
                <a:latin typeface="TDTD비스켓"/>
                <a:ea typeface="TDTD비스켓"/>
              </a:rPr>
              <a:t>VGGNet : 100,000,000 파라미터 이상</a:t>
            </a:r>
          </a:p>
          <a:p>
            <a:pPr algn="l">
              <a:lnSpc>
                <a:spcPts val="7000"/>
              </a:lnSpc>
            </a:pPr>
          </a:p>
          <a:p>
            <a:pPr algn="l" marL="1079501" indent="-539750" lvl="1">
              <a:lnSpc>
                <a:spcPts val="7000"/>
              </a:lnSpc>
              <a:buFont typeface="Arial"/>
              <a:buChar char="•"/>
            </a:pPr>
            <a:r>
              <a:rPr lang="en-US" sz="5000" spc="-125">
                <a:solidFill>
                  <a:srgbClr val="000000"/>
                </a:solidFill>
                <a:latin typeface="TDTD비스켓"/>
                <a:ea typeface="TDTD비스켓"/>
              </a:rPr>
              <a:t>ResNet, AlexNet :  60,000,000 파라미터</a:t>
            </a:r>
          </a:p>
          <a:p>
            <a:pPr algn="l">
              <a:lnSpc>
                <a:spcPts val="7000"/>
              </a:lnSpc>
            </a:pPr>
          </a:p>
          <a:p>
            <a:pPr algn="l" marL="1079501" indent="-539750" lvl="1">
              <a:lnSpc>
                <a:spcPts val="7000"/>
              </a:lnSpc>
              <a:buFont typeface="Arial"/>
              <a:buChar char="•"/>
            </a:pPr>
            <a:r>
              <a:rPr lang="en-US" sz="5000" spc="-125">
                <a:solidFill>
                  <a:srgbClr val="000000"/>
                </a:solidFill>
                <a:latin typeface="TDTD비스켓"/>
                <a:ea typeface="TDTD비스켓"/>
              </a:rPr>
              <a:t>DenseNet : 6,000,000 파라미터</a:t>
            </a:r>
          </a:p>
          <a:p>
            <a:pPr algn="l">
              <a:lnSpc>
                <a:spcPts val="7000"/>
              </a:lnSpc>
            </a:pPr>
          </a:p>
          <a:p>
            <a:pPr algn="l">
              <a:lnSpc>
                <a:spcPts val="7000"/>
              </a:lnSpc>
            </a:pPr>
            <a:r>
              <a:rPr lang="en-US" sz="5000" spc="-125">
                <a:solidFill>
                  <a:srgbClr val="000000"/>
                </a:solidFill>
                <a:latin typeface="TDTD비스켓"/>
                <a:ea typeface="TDTD비스켓"/>
              </a:rPr>
              <a:t>-&gt; DenseNet이 다른 모델들에 비해 파라미터 개수가 적음을 확인할 수 있다!</a:t>
            </a:r>
          </a:p>
          <a:p>
            <a:pPr algn="l">
              <a:lnSpc>
                <a:spcPts val="7000"/>
              </a:lnSpc>
            </a:pPr>
          </a:p>
          <a:p>
            <a:pPr algn="l">
              <a:lnSpc>
                <a:spcPts val="7000"/>
              </a:lnSpc>
            </a:pPr>
          </a:p>
          <a:p>
            <a:pPr algn="l">
              <a:lnSpc>
                <a:spcPts val="7000"/>
              </a:lnSpc>
              <a:spcBef>
                <a:spcPct val="0"/>
              </a:spcBef>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FF5E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0287000" y="3548063"/>
            <a:ext cx="8001000" cy="2124075"/>
          </a:xfrm>
          <a:prstGeom prst="rect">
            <a:avLst/>
          </a:prstGeom>
        </p:spPr>
        <p:txBody>
          <a:bodyPr anchor="t" rtlCol="false" tIns="0" lIns="0" bIns="0" rIns="0">
            <a:spAutoFit/>
          </a:bodyPr>
          <a:lstStyle/>
          <a:p>
            <a:pPr algn="ctr">
              <a:lnSpc>
                <a:spcPts val="8399"/>
              </a:lnSpc>
            </a:pPr>
            <a:r>
              <a:rPr lang="en-US" sz="6999">
                <a:solidFill>
                  <a:srgbClr val="000000"/>
                </a:solidFill>
                <a:latin typeface="YD날개"/>
              </a:rPr>
              <a:t>Transformer</a:t>
            </a:r>
          </a:p>
          <a:p>
            <a:pPr algn="ctr" marL="0" indent="0" lvl="0">
              <a:lnSpc>
                <a:spcPts val="8399"/>
              </a:lnSpc>
              <a:spcBef>
                <a:spcPct val="0"/>
              </a:spcBef>
            </a:pPr>
            <a:r>
              <a:rPr lang="en-US" sz="6999">
                <a:solidFill>
                  <a:srgbClr val="000000"/>
                </a:solidFill>
                <a:ea typeface="YD날개"/>
              </a:rPr>
              <a:t>소개</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D6DFCC"/>
        </a:solidFill>
      </p:bgPr>
    </p:bg>
    <p:spTree>
      <p:nvGrpSpPr>
        <p:cNvPr id="1" name=""/>
        <p:cNvGrpSpPr/>
        <p:nvPr/>
      </p:nvGrpSpPr>
      <p:grpSpPr>
        <a:xfrm>
          <a:off x="0" y="0"/>
          <a:ext cx="0" cy="0"/>
          <a:chOff x="0" y="0"/>
          <a:chExt cx="0" cy="0"/>
        </a:xfrm>
      </p:grpSpPr>
      <p:sp>
        <p:nvSpPr>
          <p:cNvPr name="Freeform 2" id="2"/>
          <p:cNvSpPr/>
          <p:nvPr/>
        </p:nvSpPr>
        <p:spPr>
          <a:xfrm flipH="false" flipV="false" rot="0">
            <a:off x="627267" y="1374525"/>
            <a:ext cx="16632033" cy="5002604"/>
          </a:xfrm>
          <a:custGeom>
            <a:avLst/>
            <a:gdLst/>
            <a:ahLst/>
            <a:cxnLst/>
            <a:rect r="r" b="b" t="t" l="l"/>
            <a:pathLst>
              <a:path h="5002604" w="16632033">
                <a:moveTo>
                  <a:pt x="0" y="0"/>
                </a:moveTo>
                <a:lnTo>
                  <a:pt x="16632033" y="0"/>
                </a:lnTo>
                <a:lnTo>
                  <a:pt x="16632033" y="5002604"/>
                </a:lnTo>
                <a:lnTo>
                  <a:pt x="0" y="5002604"/>
                </a:lnTo>
                <a:lnTo>
                  <a:pt x="0" y="0"/>
                </a:lnTo>
                <a:close/>
              </a:path>
            </a:pathLst>
          </a:custGeom>
          <a:blipFill>
            <a:blip r:embed="rId2"/>
            <a:stretch>
              <a:fillRect l="0" t="0" r="0" b="0"/>
            </a:stretch>
          </a:blipFill>
        </p:spPr>
      </p:sp>
      <p:sp>
        <p:nvSpPr>
          <p:cNvPr name="TextBox 3" id="3"/>
          <p:cNvSpPr txBox="true"/>
          <p:nvPr/>
        </p:nvSpPr>
        <p:spPr>
          <a:xfrm rot="0">
            <a:off x="0" y="-9525"/>
            <a:ext cx="14544804" cy="1066800"/>
          </a:xfrm>
          <a:prstGeom prst="rect">
            <a:avLst/>
          </a:prstGeom>
        </p:spPr>
        <p:txBody>
          <a:bodyPr anchor="t" rtlCol="false" tIns="0" lIns="0" bIns="0" rIns="0">
            <a:spAutoFit/>
          </a:bodyPr>
          <a:lstStyle/>
          <a:p>
            <a:pPr algn="l" marL="0" indent="0" lvl="0">
              <a:lnSpc>
                <a:spcPts val="8399"/>
              </a:lnSpc>
              <a:spcBef>
                <a:spcPct val="0"/>
              </a:spcBef>
            </a:pPr>
            <a:r>
              <a:rPr lang="en-US" sz="6999">
                <a:solidFill>
                  <a:srgbClr val="000000"/>
                </a:solidFill>
                <a:latin typeface="210 디딤고딕"/>
                <a:ea typeface="210 디딤고딕"/>
              </a:rPr>
              <a:t>Attention이 들어온 배경은?</a:t>
            </a:r>
          </a:p>
        </p:txBody>
      </p:sp>
      <p:sp>
        <p:nvSpPr>
          <p:cNvPr name="TextBox 4" id="4"/>
          <p:cNvSpPr txBox="true"/>
          <p:nvPr/>
        </p:nvSpPr>
        <p:spPr>
          <a:xfrm rot="0">
            <a:off x="0" y="6624779"/>
            <a:ext cx="18288000" cy="2306956"/>
          </a:xfrm>
          <a:prstGeom prst="rect">
            <a:avLst/>
          </a:prstGeom>
        </p:spPr>
        <p:txBody>
          <a:bodyPr anchor="t" rtlCol="false" tIns="0" lIns="0" bIns="0" rIns="0">
            <a:spAutoFit/>
          </a:bodyPr>
          <a:lstStyle/>
          <a:p>
            <a:pPr algn="l" marL="712462" indent="-356231" lvl="1">
              <a:lnSpc>
                <a:spcPts val="4619"/>
              </a:lnSpc>
              <a:buFont typeface="Arial"/>
              <a:buChar char="•"/>
            </a:pPr>
            <a:r>
              <a:rPr lang="en-US" sz="3299">
                <a:solidFill>
                  <a:srgbClr val="000000"/>
                </a:solidFill>
                <a:latin typeface="TDTD비스켓"/>
                <a:ea typeface="TDTD비스켓"/>
              </a:rPr>
              <a:t>seq2seq 단점: encoder-decoder 구조로 구성되어 있다.이는 encoder가 입력 시퀀스를 하나의 고정된 벡터로 압축하는 과정에서 정보 손실이 발생하며 기울기 소실 문제가 존재한다는 한계가 있음.</a:t>
            </a:r>
          </a:p>
          <a:p>
            <a:pPr algn="l">
              <a:lnSpc>
                <a:spcPts val="4619"/>
              </a:lnSpc>
            </a:pPr>
          </a:p>
          <a:p>
            <a:pPr algn="l">
              <a:lnSpc>
                <a:spcPts val="4619"/>
              </a:lnSpc>
              <a:spcBef>
                <a:spcPct val="0"/>
              </a:spcBef>
            </a:pPr>
            <a:r>
              <a:rPr lang="en-US" sz="3299">
                <a:solidFill>
                  <a:srgbClr val="000000"/>
                </a:solidFill>
                <a:latin typeface="TDTD비스켓"/>
                <a:ea typeface="TDTD비스켓"/>
              </a:rPr>
              <a:t>-&gt; 이를 위해서 보완된 방법이 있는데 그것이 ‘attention’이다</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D6DFCC"/>
        </a:solidFill>
      </p:bgPr>
    </p:bg>
    <p:spTree>
      <p:nvGrpSpPr>
        <p:cNvPr id="1" name=""/>
        <p:cNvGrpSpPr/>
        <p:nvPr/>
      </p:nvGrpSpPr>
      <p:grpSpPr>
        <a:xfrm>
          <a:off x="0" y="0"/>
          <a:ext cx="0" cy="0"/>
          <a:chOff x="0" y="0"/>
          <a:chExt cx="0" cy="0"/>
        </a:xfrm>
      </p:grpSpPr>
      <p:sp>
        <p:nvSpPr>
          <p:cNvPr name="Freeform 2" id="2"/>
          <p:cNvSpPr/>
          <p:nvPr/>
        </p:nvSpPr>
        <p:spPr>
          <a:xfrm flipH="false" flipV="false" rot="0">
            <a:off x="2307365" y="762000"/>
            <a:ext cx="13279120" cy="6137408"/>
          </a:xfrm>
          <a:custGeom>
            <a:avLst/>
            <a:gdLst/>
            <a:ahLst/>
            <a:cxnLst/>
            <a:rect r="r" b="b" t="t" l="l"/>
            <a:pathLst>
              <a:path h="6137408" w="13279120">
                <a:moveTo>
                  <a:pt x="0" y="0"/>
                </a:moveTo>
                <a:lnTo>
                  <a:pt x="13279120" y="0"/>
                </a:lnTo>
                <a:lnTo>
                  <a:pt x="13279120" y="6137408"/>
                </a:lnTo>
                <a:lnTo>
                  <a:pt x="0" y="6137408"/>
                </a:lnTo>
                <a:lnTo>
                  <a:pt x="0" y="0"/>
                </a:lnTo>
                <a:close/>
              </a:path>
            </a:pathLst>
          </a:custGeom>
          <a:blipFill>
            <a:blip r:embed="rId2"/>
            <a:stretch>
              <a:fillRect l="0" t="0" r="0" b="0"/>
            </a:stretch>
          </a:blipFill>
        </p:spPr>
      </p:sp>
      <p:sp>
        <p:nvSpPr>
          <p:cNvPr name="TextBox 3" id="3"/>
          <p:cNvSpPr txBox="true"/>
          <p:nvPr/>
        </p:nvSpPr>
        <p:spPr>
          <a:xfrm rot="0">
            <a:off x="0" y="-19050"/>
            <a:ext cx="14544804" cy="781050"/>
          </a:xfrm>
          <a:prstGeom prst="rect">
            <a:avLst/>
          </a:prstGeom>
        </p:spPr>
        <p:txBody>
          <a:bodyPr anchor="t" rtlCol="false" tIns="0" lIns="0" bIns="0" rIns="0">
            <a:spAutoFit/>
          </a:bodyPr>
          <a:lstStyle/>
          <a:p>
            <a:pPr algn="l" marL="0" indent="0" lvl="0">
              <a:lnSpc>
                <a:spcPts val="6000"/>
              </a:lnSpc>
              <a:spcBef>
                <a:spcPct val="0"/>
              </a:spcBef>
            </a:pPr>
            <a:r>
              <a:rPr lang="en-US" sz="5000">
                <a:solidFill>
                  <a:srgbClr val="000000"/>
                </a:solidFill>
                <a:latin typeface="210 디딤고딕"/>
                <a:ea typeface="210 디딤고딕"/>
              </a:rPr>
              <a:t>Attention이란?</a:t>
            </a:r>
          </a:p>
        </p:txBody>
      </p:sp>
      <p:sp>
        <p:nvSpPr>
          <p:cNvPr name="TextBox 4" id="4"/>
          <p:cNvSpPr txBox="true"/>
          <p:nvPr/>
        </p:nvSpPr>
        <p:spPr>
          <a:xfrm rot="0">
            <a:off x="0" y="6817994"/>
            <a:ext cx="18288000" cy="3469006"/>
          </a:xfrm>
          <a:prstGeom prst="rect">
            <a:avLst/>
          </a:prstGeom>
        </p:spPr>
        <p:txBody>
          <a:bodyPr anchor="t" rtlCol="false" tIns="0" lIns="0" bIns="0" rIns="0">
            <a:spAutoFit/>
          </a:bodyPr>
          <a:lstStyle/>
          <a:p>
            <a:pPr algn="l" marL="712462" indent="-356231" lvl="1">
              <a:lnSpc>
                <a:spcPts val="4619"/>
              </a:lnSpc>
              <a:buFont typeface="Arial"/>
              <a:buChar char="•"/>
            </a:pPr>
            <a:r>
              <a:rPr lang="en-US" sz="3299">
                <a:solidFill>
                  <a:srgbClr val="000000"/>
                </a:solidFill>
                <a:latin typeface="TDTD비스켓"/>
                <a:ea typeface="TDTD비스켓"/>
              </a:rPr>
              <a:t>RNN에는 길이가 길어도 정보를 다 담을수는 없었다.</a:t>
            </a:r>
          </a:p>
          <a:p>
            <a:pPr algn="l" marL="712462" indent="-356231" lvl="1">
              <a:lnSpc>
                <a:spcPts val="4619"/>
              </a:lnSpc>
              <a:buFont typeface="Arial"/>
              <a:buChar char="•"/>
            </a:pPr>
            <a:r>
              <a:rPr lang="en-US" sz="3299">
                <a:solidFill>
                  <a:srgbClr val="000000"/>
                </a:solidFill>
                <a:latin typeface="TDTD비스켓"/>
                <a:ea typeface="TDTD비스켓"/>
              </a:rPr>
              <a:t>그래서 은닉층의 모든 스텝을 디코더가 접근할 수 있도록한다.</a:t>
            </a:r>
          </a:p>
          <a:p>
            <a:pPr algn="l">
              <a:lnSpc>
                <a:spcPts val="4619"/>
              </a:lnSpc>
            </a:pPr>
          </a:p>
          <a:p>
            <a:pPr algn="l" marL="712462" indent="-356231" lvl="1">
              <a:lnSpc>
                <a:spcPts val="4619"/>
              </a:lnSpc>
              <a:buFont typeface="Arial"/>
              <a:buChar char="•"/>
            </a:pPr>
            <a:r>
              <a:rPr lang="en-US" sz="3299">
                <a:solidFill>
                  <a:srgbClr val="000000"/>
                </a:solidFill>
                <a:latin typeface="TDTD비스켓"/>
              </a:rPr>
              <a:t>Qurey : the decoder hidden state at time t(decoder hidden states S0)</a:t>
            </a:r>
          </a:p>
          <a:p>
            <a:pPr algn="l" marL="712462" indent="-356231" lvl="1">
              <a:lnSpc>
                <a:spcPts val="4619"/>
              </a:lnSpc>
              <a:buFont typeface="Arial"/>
              <a:buChar char="•"/>
            </a:pPr>
            <a:r>
              <a:rPr lang="en-US" sz="3299">
                <a:solidFill>
                  <a:srgbClr val="000000"/>
                </a:solidFill>
                <a:latin typeface="TDTD비스켓"/>
              </a:rPr>
              <a:t>Key : the encoder hidden state at all times(encoder hidden states {h1,h2,h3})</a:t>
            </a:r>
          </a:p>
          <a:p>
            <a:pPr algn="l" marL="712462" indent="-356231" lvl="1">
              <a:lnSpc>
                <a:spcPts val="4619"/>
              </a:lnSpc>
              <a:spcBef>
                <a:spcPct val="0"/>
              </a:spcBef>
              <a:buFont typeface="Arial"/>
              <a:buChar char="•"/>
            </a:pPr>
            <a:r>
              <a:rPr lang="en-US" sz="3299">
                <a:solidFill>
                  <a:srgbClr val="000000"/>
                </a:solidFill>
                <a:latin typeface="TDTD비스켓"/>
              </a:rPr>
              <a:t>Value : the encoder hidden state at all times(weighted average of encoder hidden states)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D6DFCC"/>
        </a:solidFill>
      </p:bgPr>
    </p:bg>
    <p:spTree>
      <p:nvGrpSpPr>
        <p:cNvPr id="1" name=""/>
        <p:cNvGrpSpPr/>
        <p:nvPr/>
      </p:nvGrpSpPr>
      <p:grpSpPr>
        <a:xfrm>
          <a:off x="0" y="0"/>
          <a:ext cx="0" cy="0"/>
          <a:chOff x="0" y="0"/>
          <a:chExt cx="0" cy="0"/>
        </a:xfrm>
      </p:grpSpPr>
      <p:sp>
        <p:nvSpPr>
          <p:cNvPr name="Freeform 2" id="2"/>
          <p:cNvSpPr/>
          <p:nvPr/>
        </p:nvSpPr>
        <p:spPr>
          <a:xfrm flipH="false" flipV="false" rot="0">
            <a:off x="0" y="1126077"/>
            <a:ext cx="8774885" cy="9160923"/>
          </a:xfrm>
          <a:custGeom>
            <a:avLst/>
            <a:gdLst/>
            <a:ahLst/>
            <a:cxnLst/>
            <a:rect r="r" b="b" t="t" l="l"/>
            <a:pathLst>
              <a:path h="9160923" w="8774885">
                <a:moveTo>
                  <a:pt x="0" y="0"/>
                </a:moveTo>
                <a:lnTo>
                  <a:pt x="8774885" y="0"/>
                </a:lnTo>
                <a:lnTo>
                  <a:pt x="8774885" y="9160923"/>
                </a:lnTo>
                <a:lnTo>
                  <a:pt x="0" y="9160923"/>
                </a:lnTo>
                <a:lnTo>
                  <a:pt x="0" y="0"/>
                </a:lnTo>
                <a:close/>
              </a:path>
            </a:pathLst>
          </a:custGeom>
          <a:blipFill>
            <a:blip r:embed="rId2"/>
            <a:stretch>
              <a:fillRect l="-4206" t="0" r="-2901" b="0"/>
            </a:stretch>
          </a:blipFill>
        </p:spPr>
      </p:sp>
      <p:sp>
        <p:nvSpPr>
          <p:cNvPr name="TextBox 3" id="3"/>
          <p:cNvSpPr txBox="true"/>
          <p:nvPr/>
        </p:nvSpPr>
        <p:spPr>
          <a:xfrm rot="0">
            <a:off x="0" y="-9525"/>
            <a:ext cx="14544804" cy="1066800"/>
          </a:xfrm>
          <a:prstGeom prst="rect">
            <a:avLst/>
          </a:prstGeom>
        </p:spPr>
        <p:txBody>
          <a:bodyPr anchor="t" rtlCol="false" tIns="0" lIns="0" bIns="0" rIns="0">
            <a:spAutoFit/>
          </a:bodyPr>
          <a:lstStyle/>
          <a:p>
            <a:pPr algn="l" marL="0" indent="0" lvl="0">
              <a:lnSpc>
                <a:spcPts val="8399"/>
              </a:lnSpc>
              <a:spcBef>
                <a:spcPct val="0"/>
              </a:spcBef>
            </a:pPr>
            <a:r>
              <a:rPr lang="en-US" sz="6999">
                <a:solidFill>
                  <a:srgbClr val="000000"/>
                </a:solidFill>
                <a:latin typeface="210 디딤고딕"/>
                <a:ea typeface="210 디딤고딕"/>
              </a:rPr>
              <a:t>Transformer의 main idea</a:t>
            </a:r>
          </a:p>
        </p:txBody>
      </p:sp>
      <p:sp>
        <p:nvSpPr>
          <p:cNvPr name="TextBox 4" id="4"/>
          <p:cNvSpPr txBox="true"/>
          <p:nvPr/>
        </p:nvSpPr>
        <p:spPr>
          <a:xfrm rot="0">
            <a:off x="8774885" y="1059402"/>
            <a:ext cx="9513115" cy="8117206"/>
          </a:xfrm>
          <a:prstGeom prst="rect">
            <a:avLst/>
          </a:prstGeom>
        </p:spPr>
        <p:txBody>
          <a:bodyPr anchor="t" rtlCol="false" tIns="0" lIns="0" bIns="0" rIns="0">
            <a:spAutoFit/>
          </a:bodyPr>
          <a:lstStyle/>
          <a:p>
            <a:pPr algn="l" marL="712462" indent="-356231" lvl="1">
              <a:lnSpc>
                <a:spcPts val="4619"/>
              </a:lnSpc>
              <a:buFont typeface="Arial"/>
              <a:buChar char="•"/>
            </a:pPr>
            <a:r>
              <a:rPr lang="en-US" sz="3299">
                <a:solidFill>
                  <a:srgbClr val="000000"/>
                </a:solidFill>
                <a:latin typeface="TDTD비스켓"/>
                <a:ea typeface="TDTD비스켓"/>
              </a:rPr>
              <a:t>if, i = 1이고 input X가 3개가 있다고 가정</a:t>
            </a:r>
          </a:p>
          <a:p>
            <a:pPr algn="l" marL="712462" indent="-356231" lvl="1">
              <a:lnSpc>
                <a:spcPts val="4619"/>
              </a:lnSpc>
              <a:buFont typeface="Arial"/>
              <a:buChar char="•"/>
            </a:pPr>
            <a:r>
              <a:rPr lang="en-US" sz="3299">
                <a:solidFill>
                  <a:srgbClr val="000000"/>
                </a:solidFill>
                <a:latin typeface="TDTD비스켓"/>
                <a:ea typeface="TDTD비스켓"/>
              </a:rPr>
              <a:t>모든 X들은 1번씩 주인공이 될 것(query로 사용되는 것)</a:t>
            </a:r>
          </a:p>
          <a:p>
            <a:pPr algn="l">
              <a:lnSpc>
                <a:spcPts val="4619"/>
              </a:lnSpc>
            </a:pPr>
          </a:p>
          <a:p>
            <a:pPr algn="l" marL="712462" indent="-356231" lvl="1">
              <a:lnSpc>
                <a:spcPts val="4619"/>
              </a:lnSpc>
              <a:buFont typeface="Arial"/>
              <a:buChar char="•"/>
            </a:pPr>
            <a:r>
              <a:rPr lang="en-US" sz="3299">
                <a:solidFill>
                  <a:srgbClr val="000000"/>
                </a:solidFill>
                <a:latin typeface="TDTD비스켓"/>
                <a:ea typeface="TDTD비스켓"/>
              </a:rPr>
              <a:t>나 자신을 포함해서 다른 이웃(다른 input)을 고려하여 계산</a:t>
            </a:r>
          </a:p>
          <a:p>
            <a:pPr algn="l" marL="712462" indent="-356231" lvl="1">
              <a:lnSpc>
                <a:spcPts val="4619"/>
              </a:lnSpc>
              <a:buFont typeface="Arial"/>
              <a:buChar char="•"/>
            </a:pPr>
            <a:r>
              <a:rPr lang="en-US" sz="3299">
                <a:solidFill>
                  <a:srgbClr val="000000"/>
                </a:solidFill>
                <a:latin typeface="TDTD비스켓"/>
                <a:ea typeface="TDTD비스켓"/>
              </a:rPr>
              <a:t>Q1을 만들고, k벡터도 만들어줌.</a:t>
            </a:r>
          </a:p>
          <a:p>
            <a:pPr algn="l" marL="712462" indent="-356231" lvl="1">
              <a:lnSpc>
                <a:spcPts val="4619"/>
              </a:lnSpc>
              <a:buFont typeface="Arial"/>
              <a:buChar char="•"/>
            </a:pPr>
            <a:r>
              <a:rPr lang="en-US" sz="3299">
                <a:solidFill>
                  <a:srgbClr val="000000"/>
                </a:solidFill>
                <a:latin typeface="TDTD비스켓"/>
                <a:ea typeface="TDTD비스켓"/>
              </a:rPr>
              <a:t>q와 k의 내적을 구해준다.</a:t>
            </a:r>
          </a:p>
          <a:p>
            <a:pPr algn="l" marL="712462" indent="-356231" lvl="1">
              <a:lnSpc>
                <a:spcPts val="4619"/>
              </a:lnSpc>
              <a:buFont typeface="Arial"/>
              <a:buChar char="•"/>
            </a:pPr>
            <a:r>
              <a:rPr lang="en-US" sz="3299">
                <a:solidFill>
                  <a:srgbClr val="000000"/>
                </a:solidFill>
                <a:latin typeface="TDTD비스켓"/>
                <a:ea typeface="TDTD비스켓"/>
              </a:rPr>
              <a:t>비율을 가지고 원래 있는 input에서 value벡터를 곱해준다.그리고 더해준다!</a:t>
            </a:r>
          </a:p>
          <a:p>
            <a:pPr algn="l" marL="712462" indent="-356231" lvl="1">
              <a:lnSpc>
                <a:spcPts val="4619"/>
              </a:lnSpc>
              <a:buFont typeface="Arial"/>
              <a:buChar char="•"/>
            </a:pPr>
            <a:r>
              <a:rPr lang="en-US" sz="3299">
                <a:solidFill>
                  <a:srgbClr val="000000"/>
                </a:solidFill>
                <a:latin typeface="TDTD비스켓"/>
                <a:ea typeface="TDTD비스켓"/>
              </a:rPr>
              <a:t>output을 원래 크기로 되돌리기 위해 W0을 곱해서 나온 값이 Z1이다.</a:t>
            </a:r>
          </a:p>
          <a:p>
            <a:pPr algn="l">
              <a:lnSpc>
                <a:spcPts val="4619"/>
              </a:lnSpc>
            </a:pPr>
          </a:p>
          <a:p>
            <a:pPr algn="l" marL="712462" indent="-356231" lvl="1">
              <a:lnSpc>
                <a:spcPts val="4619"/>
              </a:lnSpc>
              <a:spcBef>
                <a:spcPct val="0"/>
              </a:spcBef>
              <a:buFont typeface="Arial"/>
              <a:buChar char="•"/>
            </a:pPr>
            <a:r>
              <a:rPr lang="en-US" sz="3299">
                <a:solidFill>
                  <a:srgbClr val="000000"/>
                </a:solidFill>
                <a:latin typeface="TDTD비스켓"/>
                <a:ea typeface="TDTD비스켓"/>
              </a:rPr>
              <a:t>Z1은 x1을 설명하는 새로운 함수(다만, x2,x3의 함수영향도 있기에 x1+x2+x3의 영향이 같이 있을 것)</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D6DFCC"/>
        </a:solidFill>
      </p:bgPr>
    </p:bg>
    <p:spTree>
      <p:nvGrpSpPr>
        <p:cNvPr id="1" name=""/>
        <p:cNvGrpSpPr/>
        <p:nvPr/>
      </p:nvGrpSpPr>
      <p:grpSpPr>
        <a:xfrm>
          <a:off x="0" y="0"/>
          <a:ext cx="0" cy="0"/>
          <a:chOff x="0" y="0"/>
          <a:chExt cx="0" cy="0"/>
        </a:xfrm>
      </p:grpSpPr>
      <p:sp>
        <p:nvSpPr>
          <p:cNvPr name="Freeform 2" id="2"/>
          <p:cNvSpPr/>
          <p:nvPr/>
        </p:nvSpPr>
        <p:spPr>
          <a:xfrm flipH="false" flipV="false" rot="0">
            <a:off x="0" y="1418007"/>
            <a:ext cx="9487482" cy="5327153"/>
          </a:xfrm>
          <a:custGeom>
            <a:avLst/>
            <a:gdLst/>
            <a:ahLst/>
            <a:cxnLst/>
            <a:rect r="r" b="b" t="t" l="l"/>
            <a:pathLst>
              <a:path h="5327153" w="9487482">
                <a:moveTo>
                  <a:pt x="0" y="0"/>
                </a:moveTo>
                <a:lnTo>
                  <a:pt x="9487482" y="0"/>
                </a:lnTo>
                <a:lnTo>
                  <a:pt x="9487482" y="5327153"/>
                </a:lnTo>
                <a:lnTo>
                  <a:pt x="0" y="5327153"/>
                </a:lnTo>
                <a:lnTo>
                  <a:pt x="0" y="0"/>
                </a:lnTo>
                <a:close/>
              </a:path>
            </a:pathLst>
          </a:custGeom>
          <a:blipFill>
            <a:blip r:embed="rId2"/>
            <a:stretch>
              <a:fillRect l="0" t="0" r="0" b="0"/>
            </a:stretch>
          </a:blipFill>
        </p:spPr>
      </p:sp>
      <p:sp>
        <p:nvSpPr>
          <p:cNvPr name="TextBox 3" id="3"/>
          <p:cNvSpPr txBox="true"/>
          <p:nvPr/>
        </p:nvSpPr>
        <p:spPr>
          <a:xfrm rot="0">
            <a:off x="0" y="-9525"/>
            <a:ext cx="14544804" cy="1066800"/>
          </a:xfrm>
          <a:prstGeom prst="rect">
            <a:avLst/>
          </a:prstGeom>
        </p:spPr>
        <p:txBody>
          <a:bodyPr anchor="t" rtlCol="false" tIns="0" lIns="0" bIns="0" rIns="0">
            <a:spAutoFit/>
          </a:bodyPr>
          <a:lstStyle/>
          <a:p>
            <a:pPr algn="l" marL="0" indent="0" lvl="0">
              <a:lnSpc>
                <a:spcPts val="8399"/>
              </a:lnSpc>
              <a:spcBef>
                <a:spcPct val="0"/>
              </a:spcBef>
            </a:pPr>
            <a:r>
              <a:rPr lang="en-US" sz="6999">
                <a:solidFill>
                  <a:srgbClr val="000000"/>
                </a:solidFill>
                <a:latin typeface="210 디딤고딕"/>
                <a:ea typeface="210 디딤고딕"/>
              </a:rPr>
              <a:t>Transformer의 main idea</a:t>
            </a:r>
          </a:p>
        </p:txBody>
      </p:sp>
      <p:sp>
        <p:nvSpPr>
          <p:cNvPr name="TextBox 4" id="4"/>
          <p:cNvSpPr txBox="true"/>
          <p:nvPr/>
        </p:nvSpPr>
        <p:spPr>
          <a:xfrm rot="0">
            <a:off x="9487482" y="1351332"/>
            <a:ext cx="8800518" cy="6374131"/>
          </a:xfrm>
          <a:prstGeom prst="rect">
            <a:avLst/>
          </a:prstGeom>
        </p:spPr>
        <p:txBody>
          <a:bodyPr anchor="t" rtlCol="false" tIns="0" lIns="0" bIns="0" rIns="0">
            <a:spAutoFit/>
          </a:bodyPr>
          <a:lstStyle/>
          <a:p>
            <a:pPr algn="l" marL="712462" indent="-356231" lvl="1">
              <a:lnSpc>
                <a:spcPts val="4619"/>
              </a:lnSpc>
              <a:buFont typeface="Arial"/>
              <a:buChar char="•"/>
            </a:pPr>
            <a:r>
              <a:rPr lang="en-US" sz="3299">
                <a:solidFill>
                  <a:srgbClr val="000000"/>
                </a:solidFill>
                <a:latin typeface="TDTD비스켓"/>
                <a:ea typeface="TDTD비스켓"/>
              </a:rPr>
              <a:t>또한 transformer는 여러 층을 쌓을 수 있다!</a:t>
            </a:r>
          </a:p>
          <a:p>
            <a:pPr algn="l">
              <a:lnSpc>
                <a:spcPts val="4619"/>
              </a:lnSpc>
            </a:pPr>
          </a:p>
          <a:p>
            <a:pPr algn="l" marL="712462" indent="-356231" lvl="1">
              <a:lnSpc>
                <a:spcPts val="4619"/>
              </a:lnSpc>
              <a:buFont typeface="Arial"/>
              <a:buChar char="•"/>
            </a:pPr>
            <a:r>
              <a:rPr lang="en-US" sz="3299">
                <a:solidFill>
                  <a:srgbClr val="000000"/>
                </a:solidFill>
                <a:latin typeface="TDTD비스켓"/>
                <a:ea typeface="TDTD비스켓"/>
              </a:rPr>
              <a:t>여러 층을 쌓으면서 생성할 수 있는 것을 ‘transformer Block’이라고 함.</a:t>
            </a:r>
          </a:p>
          <a:p>
            <a:pPr algn="l">
              <a:lnSpc>
                <a:spcPts val="4619"/>
              </a:lnSpc>
            </a:pPr>
          </a:p>
          <a:p>
            <a:pPr algn="l" marL="712462" indent="-356231" lvl="1">
              <a:lnSpc>
                <a:spcPts val="4619"/>
              </a:lnSpc>
              <a:buFont typeface="Arial"/>
              <a:buChar char="•"/>
            </a:pPr>
            <a:r>
              <a:rPr lang="en-US" sz="3299">
                <a:solidFill>
                  <a:srgbClr val="000000"/>
                </a:solidFill>
                <a:latin typeface="TDTD비스켓"/>
                <a:ea typeface="TDTD비스켓"/>
              </a:rPr>
              <a:t>이는 transformer를 한번만 진행하는 것이 아닌 여러 번을 진행할 수 있음을 보여주고 있다.</a:t>
            </a:r>
          </a:p>
          <a:p>
            <a:pPr algn="l">
              <a:lnSpc>
                <a:spcPts val="4619"/>
              </a:lnSpc>
            </a:pPr>
          </a:p>
          <a:p>
            <a:pPr algn="l" marL="712462" indent="-356231" lvl="1">
              <a:lnSpc>
                <a:spcPts val="4619"/>
              </a:lnSpc>
              <a:buFont typeface="Arial"/>
              <a:buChar char="•"/>
            </a:pPr>
            <a:r>
              <a:rPr lang="en-US" sz="3299">
                <a:solidFill>
                  <a:srgbClr val="000000"/>
                </a:solidFill>
                <a:latin typeface="TDTD비스켓"/>
                <a:ea typeface="TDTD비스켓"/>
              </a:rPr>
              <a:t>여러 층을 쌓다보면 자연스럽게 input x들은 섞여서 transform된 값과 정보를 가지게 될 것</a:t>
            </a:r>
          </a:p>
          <a:p>
            <a:pPr algn="l">
              <a:lnSpc>
                <a:spcPts val="4619"/>
              </a:lnSpc>
              <a:spcBef>
                <a:spcPct val="0"/>
              </a:spcBef>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D6DFCC"/>
        </a:solidFill>
      </p:bgPr>
    </p:bg>
    <p:spTree>
      <p:nvGrpSpPr>
        <p:cNvPr id="1" name=""/>
        <p:cNvGrpSpPr/>
        <p:nvPr/>
      </p:nvGrpSpPr>
      <p:grpSpPr>
        <a:xfrm>
          <a:off x="0" y="0"/>
          <a:ext cx="0" cy="0"/>
          <a:chOff x="0" y="0"/>
          <a:chExt cx="0" cy="0"/>
        </a:xfrm>
      </p:grpSpPr>
      <p:sp>
        <p:nvSpPr>
          <p:cNvPr name="TextBox 2" id="2"/>
          <p:cNvSpPr txBox="true"/>
          <p:nvPr/>
        </p:nvSpPr>
        <p:spPr>
          <a:xfrm rot="0">
            <a:off x="0" y="-9525"/>
            <a:ext cx="14544804" cy="1066800"/>
          </a:xfrm>
          <a:prstGeom prst="rect">
            <a:avLst/>
          </a:prstGeom>
        </p:spPr>
        <p:txBody>
          <a:bodyPr anchor="t" rtlCol="false" tIns="0" lIns="0" bIns="0" rIns="0">
            <a:spAutoFit/>
          </a:bodyPr>
          <a:lstStyle/>
          <a:p>
            <a:pPr algn="l" marL="0" indent="0" lvl="0">
              <a:lnSpc>
                <a:spcPts val="8399"/>
              </a:lnSpc>
              <a:spcBef>
                <a:spcPct val="0"/>
              </a:spcBef>
            </a:pPr>
            <a:r>
              <a:rPr lang="en-US" sz="6999">
                <a:solidFill>
                  <a:srgbClr val="000000"/>
                </a:solidFill>
                <a:latin typeface="210 합창단"/>
              </a:rPr>
              <a:t>Swin Transformer</a:t>
            </a:r>
          </a:p>
        </p:txBody>
      </p:sp>
      <p:sp>
        <p:nvSpPr>
          <p:cNvPr name="Freeform 3" id="3"/>
          <p:cNvSpPr/>
          <p:nvPr/>
        </p:nvSpPr>
        <p:spPr>
          <a:xfrm flipH="false" flipV="false" rot="0">
            <a:off x="8482457" y="1835367"/>
            <a:ext cx="9805543" cy="3539156"/>
          </a:xfrm>
          <a:custGeom>
            <a:avLst/>
            <a:gdLst/>
            <a:ahLst/>
            <a:cxnLst/>
            <a:rect r="r" b="b" t="t" l="l"/>
            <a:pathLst>
              <a:path h="3539156" w="9805543">
                <a:moveTo>
                  <a:pt x="0" y="0"/>
                </a:moveTo>
                <a:lnTo>
                  <a:pt x="9805543" y="0"/>
                </a:lnTo>
                <a:lnTo>
                  <a:pt x="9805543" y="3539156"/>
                </a:lnTo>
                <a:lnTo>
                  <a:pt x="0" y="3539156"/>
                </a:lnTo>
                <a:lnTo>
                  <a:pt x="0" y="0"/>
                </a:lnTo>
                <a:close/>
              </a:path>
            </a:pathLst>
          </a:custGeom>
          <a:blipFill>
            <a:blip r:embed="rId2"/>
            <a:stretch>
              <a:fillRect l="0" t="0" r="0" b="0"/>
            </a:stretch>
          </a:blipFill>
        </p:spPr>
      </p:sp>
      <p:sp>
        <p:nvSpPr>
          <p:cNvPr name="Freeform 4" id="4"/>
          <p:cNvSpPr/>
          <p:nvPr/>
        </p:nvSpPr>
        <p:spPr>
          <a:xfrm flipH="false" flipV="false" rot="0">
            <a:off x="8482457" y="5478511"/>
            <a:ext cx="4270095" cy="4449081"/>
          </a:xfrm>
          <a:custGeom>
            <a:avLst/>
            <a:gdLst/>
            <a:ahLst/>
            <a:cxnLst/>
            <a:rect r="r" b="b" t="t" l="l"/>
            <a:pathLst>
              <a:path h="4449081" w="4270095">
                <a:moveTo>
                  <a:pt x="0" y="0"/>
                </a:moveTo>
                <a:lnTo>
                  <a:pt x="4270095" y="0"/>
                </a:lnTo>
                <a:lnTo>
                  <a:pt x="4270095" y="4449081"/>
                </a:lnTo>
                <a:lnTo>
                  <a:pt x="0" y="4449081"/>
                </a:lnTo>
                <a:lnTo>
                  <a:pt x="0" y="0"/>
                </a:lnTo>
                <a:close/>
              </a:path>
            </a:pathLst>
          </a:custGeom>
          <a:blipFill>
            <a:blip r:embed="rId3"/>
            <a:stretch>
              <a:fillRect l="0" t="0" r="0" b="0"/>
            </a:stretch>
          </a:blipFill>
        </p:spPr>
      </p:sp>
      <p:sp>
        <p:nvSpPr>
          <p:cNvPr name="TextBox 5" id="5"/>
          <p:cNvSpPr txBox="true"/>
          <p:nvPr/>
        </p:nvSpPr>
        <p:spPr>
          <a:xfrm rot="0">
            <a:off x="0" y="1749642"/>
            <a:ext cx="8482457" cy="2779396"/>
          </a:xfrm>
          <a:prstGeom prst="rect">
            <a:avLst/>
          </a:prstGeom>
        </p:spPr>
        <p:txBody>
          <a:bodyPr anchor="t" rtlCol="false" tIns="0" lIns="0" bIns="0" rIns="0">
            <a:spAutoFit/>
          </a:bodyPr>
          <a:lstStyle/>
          <a:p>
            <a:pPr algn="l" marL="518157" indent="-259078" lvl="1">
              <a:lnSpc>
                <a:spcPts val="3719"/>
              </a:lnSpc>
              <a:buFont typeface="Arial"/>
              <a:buChar char="•"/>
            </a:pPr>
            <a:r>
              <a:rPr lang="en-US" sz="2399" spc="-59">
                <a:solidFill>
                  <a:srgbClr val="000000"/>
                </a:solidFill>
                <a:latin typeface="Source Han Sans KR Normal"/>
                <a:ea typeface="Source Han Sans KR Normal"/>
              </a:rPr>
              <a:t>Vit계열의 새로운 모델인 Swin Transformer를 발표</a:t>
            </a:r>
          </a:p>
          <a:p>
            <a:pPr algn="l">
              <a:lnSpc>
                <a:spcPts val="3719"/>
              </a:lnSpc>
            </a:pPr>
          </a:p>
          <a:p>
            <a:pPr algn="l">
              <a:lnSpc>
                <a:spcPts val="3719"/>
              </a:lnSpc>
            </a:pPr>
            <a:r>
              <a:rPr lang="en-US" sz="2399" spc="-59">
                <a:solidFill>
                  <a:srgbClr val="000000"/>
                </a:solidFill>
                <a:latin typeface="Source Han Sans KR Normal"/>
                <a:ea typeface="Source Han Sans KR Normal"/>
              </a:rPr>
              <a:t>-&gt; 계층적 구조로 기존 CNN과 비슷한 구조를 가지며, CNN Backbone을 대체할 수 있게 됨.</a:t>
            </a:r>
          </a:p>
          <a:p>
            <a:pPr algn="l">
              <a:lnSpc>
                <a:spcPts val="3719"/>
              </a:lnSpc>
            </a:pPr>
            <a:r>
              <a:rPr lang="en-US" sz="2399" spc="-59">
                <a:solidFill>
                  <a:srgbClr val="000000"/>
                </a:solidFill>
                <a:latin typeface="Source Han Sans KR Normal"/>
                <a:ea typeface="Source Han Sans KR Normal"/>
              </a:rPr>
              <a:t>-&gt; 고정된 수의 패치를 포함하는 Window를 두어 Self-Attention 연산 복잡도가 이미지 크기에 상관없이 선형적으로 증가하도록 함.</a:t>
            </a:r>
          </a:p>
        </p:txBody>
      </p:sp>
      <p:sp>
        <p:nvSpPr>
          <p:cNvPr name="TextBox 6" id="6"/>
          <p:cNvSpPr txBox="true"/>
          <p:nvPr/>
        </p:nvSpPr>
        <p:spPr>
          <a:xfrm rot="0">
            <a:off x="0" y="5623580"/>
            <a:ext cx="8319944" cy="3712846"/>
          </a:xfrm>
          <a:prstGeom prst="rect">
            <a:avLst/>
          </a:prstGeom>
        </p:spPr>
        <p:txBody>
          <a:bodyPr anchor="t" rtlCol="false" tIns="0" lIns="0" bIns="0" rIns="0">
            <a:spAutoFit/>
          </a:bodyPr>
          <a:lstStyle/>
          <a:p>
            <a:pPr algn="l" marL="518157" indent="-259078" lvl="1">
              <a:lnSpc>
                <a:spcPts val="3719"/>
              </a:lnSpc>
              <a:buFont typeface="Arial"/>
              <a:buChar char="•"/>
            </a:pPr>
            <a:r>
              <a:rPr lang="en-US" sz="2399" spc="-59">
                <a:solidFill>
                  <a:srgbClr val="000000"/>
                </a:solidFill>
                <a:latin typeface="Source Han Sans KR Normal"/>
                <a:ea typeface="Source Han Sans KR Normal"/>
              </a:rPr>
              <a:t>기존 ViT는 16 * 16의 크기를 가진 패치들 사이에서 Attention을 통해 유사도를 구해 분류에서 좋은 성능을 내도록 한 것.</a:t>
            </a:r>
          </a:p>
          <a:p>
            <a:pPr algn="l">
              <a:lnSpc>
                <a:spcPts val="3719"/>
              </a:lnSpc>
            </a:pPr>
          </a:p>
          <a:p>
            <a:pPr algn="l" marL="518157" indent="-259078" lvl="1">
              <a:lnSpc>
                <a:spcPts val="3719"/>
              </a:lnSpc>
              <a:buFont typeface="Arial"/>
              <a:buChar char="•"/>
            </a:pPr>
            <a:r>
              <a:rPr lang="en-US" sz="2399" spc="-59">
                <a:solidFill>
                  <a:srgbClr val="000000"/>
                </a:solidFill>
                <a:latin typeface="Source Han Sans KR Normal"/>
                <a:ea typeface="Source Han Sans KR Normal"/>
              </a:rPr>
              <a:t>Window Attention : 고정된 수의 작은 패치들을 포함한 Window 내에서 Self-Attention을 수행하여 기존 ViT보다 픽셀 단위로 정밀하게 예측 가능</a:t>
            </a:r>
          </a:p>
          <a:p>
            <a:pPr algn="l" marL="518157" indent="-259078" lvl="1">
              <a:lnSpc>
                <a:spcPts val="3719"/>
              </a:lnSpc>
              <a:buFont typeface="Arial"/>
              <a:buChar char="•"/>
            </a:pPr>
            <a:r>
              <a:rPr lang="en-US" sz="2399" spc="-59">
                <a:solidFill>
                  <a:srgbClr val="000000"/>
                </a:solidFill>
                <a:latin typeface="Source Han Sans KR Normal"/>
                <a:ea typeface="Source Han Sans KR Normal"/>
              </a:rPr>
              <a:t>Shifted Window : 윈도우 내의 패치들 뿐 아니라 인접한 원도우와의 패치 사이에서도 Self-Attention을 수행할 수 있도록 함.</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D6DFCC"/>
        </a:solidFill>
      </p:bgPr>
    </p:bg>
    <p:spTree>
      <p:nvGrpSpPr>
        <p:cNvPr id="1" name=""/>
        <p:cNvGrpSpPr/>
        <p:nvPr/>
      </p:nvGrpSpPr>
      <p:grpSpPr>
        <a:xfrm>
          <a:off x="0" y="0"/>
          <a:ext cx="0" cy="0"/>
          <a:chOff x="0" y="0"/>
          <a:chExt cx="0" cy="0"/>
        </a:xfrm>
      </p:grpSpPr>
      <p:sp>
        <p:nvSpPr>
          <p:cNvPr name="Freeform 2" id="2"/>
          <p:cNvSpPr/>
          <p:nvPr/>
        </p:nvSpPr>
        <p:spPr>
          <a:xfrm flipH="false" flipV="false" rot="0">
            <a:off x="889451" y="541020"/>
            <a:ext cx="16032480" cy="5786670"/>
          </a:xfrm>
          <a:custGeom>
            <a:avLst/>
            <a:gdLst/>
            <a:ahLst/>
            <a:cxnLst/>
            <a:rect r="r" b="b" t="t" l="l"/>
            <a:pathLst>
              <a:path h="5786670" w="16032480">
                <a:moveTo>
                  <a:pt x="0" y="0"/>
                </a:moveTo>
                <a:lnTo>
                  <a:pt x="16032479" y="0"/>
                </a:lnTo>
                <a:lnTo>
                  <a:pt x="16032479" y="5786670"/>
                </a:lnTo>
                <a:lnTo>
                  <a:pt x="0" y="5786670"/>
                </a:lnTo>
                <a:lnTo>
                  <a:pt x="0" y="0"/>
                </a:lnTo>
                <a:close/>
              </a:path>
            </a:pathLst>
          </a:custGeom>
          <a:blipFill>
            <a:blip r:embed="rId2"/>
            <a:stretch>
              <a:fillRect l="0" t="0" r="0" b="0"/>
            </a:stretch>
          </a:blipFill>
        </p:spPr>
      </p:sp>
      <p:sp>
        <p:nvSpPr>
          <p:cNvPr name="TextBox 3" id="3"/>
          <p:cNvSpPr txBox="true"/>
          <p:nvPr/>
        </p:nvSpPr>
        <p:spPr>
          <a:xfrm rot="0">
            <a:off x="227518" y="6371975"/>
            <a:ext cx="8319944" cy="3246121"/>
          </a:xfrm>
          <a:prstGeom prst="rect">
            <a:avLst/>
          </a:prstGeom>
        </p:spPr>
        <p:txBody>
          <a:bodyPr anchor="t" rtlCol="false" tIns="0" lIns="0" bIns="0" rIns="0">
            <a:spAutoFit/>
          </a:bodyPr>
          <a:lstStyle/>
          <a:p>
            <a:pPr algn="l" marL="518157" indent="-259078" lvl="1">
              <a:lnSpc>
                <a:spcPts val="3719"/>
              </a:lnSpc>
              <a:buFont typeface="Arial"/>
              <a:buChar char="•"/>
            </a:pPr>
            <a:r>
              <a:rPr lang="en-US" sz="2399" spc="-59">
                <a:solidFill>
                  <a:srgbClr val="000000"/>
                </a:solidFill>
                <a:latin typeface="Source Han Sans KR Normal"/>
                <a:ea typeface="Source Han Sans KR Normal"/>
              </a:rPr>
              <a:t>Image 사이즈에 맞게 넣어준 뒤, Patch Partition에서 4 *4로 크기를 잡아줌.</a:t>
            </a:r>
          </a:p>
          <a:p>
            <a:pPr algn="l">
              <a:lnSpc>
                <a:spcPts val="3719"/>
              </a:lnSpc>
            </a:pPr>
          </a:p>
          <a:p>
            <a:pPr algn="l" marL="518157" indent="-259078" lvl="1">
              <a:lnSpc>
                <a:spcPts val="3719"/>
              </a:lnSpc>
              <a:buFont typeface="Arial"/>
              <a:buChar char="•"/>
            </a:pPr>
            <a:r>
              <a:rPr lang="en-US" sz="2399" spc="-59">
                <a:solidFill>
                  <a:srgbClr val="000000"/>
                </a:solidFill>
                <a:latin typeface="Source Han Sans KR Normal"/>
                <a:ea typeface="Source Han Sans KR Normal"/>
              </a:rPr>
              <a:t>맞춰진 것을 패치로 나눈 후, Linear Projection으로 C개의 채널로 맞춰줌</a:t>
            </a:r>
          </a:p>
          <a:p>
            <a:pPr algn="l">
              <a:lnSpc>
                <a:spcPts val="3719"/>
              </a:lnSpc>
            </a:pPr>
            <a:r>
              <a:rPr lang="en-US" sz="2399" spc="-59">
                <a:solidFill>
                  <a:srgbClr val="000000"/>
                </a:solidFill>
                <a:latin typeface="Source Han Sans KR Normal"/>
                <a:ea typeface="Source Han Sans KR Normal"/>
              </a:rPr>
              <a:t>(4 *4를 곱하고, 이미지는 보통 3차원이니 3을 더 곱해주어 48을 곱하는 형식)</a:t>
            </a:r>
          </a:p>
        </p:txBody>
      </p:sp>
      <p:sp>
        <p:nvSpPr>
          <p:cNvPr name="TextBox 4" id="4"/>
          <p:cNvSpPr txBox="true"/>
          <p:nvPr/>
        </p:nvSpPr>
        <p:spPr>
          <a:xfrm rot="0">
            <a:off x="9604495" y="6371975"/>
            <a:ext cx="8482457" cy="3246121"/>
          </a:xfrm>
          <a:prstGeom prst="rect">
            <a:avLst/>
          </a:prstGeom>
        </p:spPr>
        <p:txBody>
          <a:bodyPr anchor="t" rtlCol="false" tIns="0" lIns="0" bIns="0" rIns="0">
            <a:spAutoFit/>
          </a:bodyPr>
          <a:lstStyle/>
          <a:p>
            <a:pPr algn="l" marL="518157" indent="-259078" lvl="1">
              <a:lnSpc>
                <a:spcPts val="3719"/>
              </a:lnSpc>
              <a:buFont typeface="Arial"/>
              <a:buChar char="•"/>
            </a:pPr>
            <a:r>
              <a:rPr lang="en-US" sz="2399" spc="-59">
                <a:solidFill>
                  <a:srgbClr val="000000"/>
                </a:solidFill>
                <a:latin typeface="Source Han Sans KR Normal"/>
                <a:ea typeface="Source Han Sans KR Normal"/>
              </a:rPr>
              <a:t>Swin Transformer Block을 각 stage별로 진행.</a:t>
            </a:r>
          </a:p>
          <a:p>
            <a:pPr algn="l">
              <a:lnSpc>
                <a:spcPts val="3719"/>
              </a:lnSpc>
            </a:pPr>
          </a:p>
          <a:p>
            <a:pPr algn="l" marL="518157" indent="-259078" lvl="1">
              <a:lnSpc>
                <a:spcPts val="3719"/>
              </a:lnSpc>
              <a:buFont typeface="Arial"/>
              <a:buChar char="•"/>
            </a:pPr>
            <a:r>
              <a:rPr lang="en-US" sz="2399" spc="-59">
                <a:solidFill>
                  <a:srgbClr val="000000"/>
                </a:solidFill>
                <a:latin typeface="Source Han Sans KR Normal"/>
                <a:ea typeface="Source Han Sans KR Normal"/>
              </a:rPr>
              <a:t>C가 계속 곱해지는 이유는 stage 이동 시 펼쳐진 dim이 1/2를 축소되어 전달되기 때문.</a:t>
            </a:r>
          </a:p>
          <a:p>
            <a:pPr algn="l">
              <a:lnSpc>
                <a:spcPts val="3719"/>
              </a:lnSpc>
            </a:pPr>
          </a:p>
          <a:p>
            <a:pPr algn="l" marL="518157" indent="-259078" lvl="1">
              <a:lnSpc>
                <a:spcPts val="3719"/>
              </a:lnSpc>
              <a:buFont typeface="Arial"/>
              <a:buChar char="•"/>
            </a:pPr>
            <a:r>
              <a:rPr lang="en-US" sz="2399" spc="-59">
                <a:solidFill>
                  <a:srgbClr val="000000"/>
                </a:solidFill>
                <a:latin typeface="Source Han Sans KR Normal"/>
                <a:ea typeface="Source Han Sans KR Normal"/>
              </a:rPr>
              <a:t>활성을 짝수번으로 하는 이유 역시 2개의 block이 돌아가야 하기 때문.</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5E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9523191" y="3548063"/>
            <a:ext cx="8764809" cy="2124075"/>
          </a:xfrm>
          <a:prstGeom prst="rect">
            <a:avLst/>
          </a:prstGeom>
        </p:spPr>
        <p:txBody>
          <a:bodyPr anchor="t" rtlCol="false" tIns="0" lIns="0" bIns="0" rIns="0">
            <a:spAutoFit/>
          </a:bodyPr>
          <a:lstStyle/>
          <a:p>
            <a:pPr algn="ctr">
              <a:lnSpc>
                <a:spcPts val="8399"/>
              </a:lnSpc>
            </a:pPr>
            <a:r>
              <a:rPr lang="en-US" sz="6999">
                <a:solidFill>
                  <a:srgbClr val="000000"/>
                </a:solidFill>
                <a:latin typeface="YD날개"/>
              </a:rPr>
              <a:t>CNN</a:t>
            </a:r>
          </a:p>
          <a:p>
            <a:pPr algn="ctr" marL="0" indent="0" lvl="0">
              <a:lnSpc>
                <a:spcPts val="8399"/>
              </a:lnSpc>
              <a:spcBef>
                <a:spcPct val="0"/>
              </a:spcBef>
            </a:pPr>
            <a:r>
              <a:rPr lang="en-US" sz="6999">
                <a:solidFill>
                  <a:srgbClr val="000000"/>
                </a:solidFill>
                <a:latin typeface="YD날개"/>
                <a:ea typeface="YD날개"/>
              </a:rPr>
              <a:t>network 개요</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FF5ED"/>
        </a:solidFill>
      </p:bgPr>
    </p:bg>
    <p:spTree>
      <p:nvGrpSpPr>
        <p:cNvPr id="1" name=""/>
        <p:cNvGrpSpPr/>
        <p:nvPr/>
      </p:nvGrpSpPr>
      <p:grpSpPr>
        <a:xfrm>
          <a:off x="0" y="0"/>
          <a:ext cx="0" cy="0"/>
          <a:chOff x="0" y="0"/>
          <a:chExt cx="0" cy="0"/>
        </a:xfrm>
      </p:grpSpPr>
      <p:sp>
        <p:nvSpPr>
          <p:cNvPr name="TextBox 2" id="2"/>
          <p:cNvSpPr txBox="true"/>
          <p:nvPr/>
        </p:nvSpPr>
        <p:spPr>
          <a:xfrm rot="0">
            <a:off x="7435511" y="3019425"/>
            <a:ext cx="10852489" cy="3181350"/>
          </a:xfrm>
          <a:prstGeom prst="rect">
            <a:avLst/>
          </a:prstGeom>
        </p:spPr>
        <p:txBody>
          <a:bodyPr anchor="t" rtlCol="false" tIns="0" lIns="0" bIns="0" rIns="0">
            <a:spAutoFit/>
          </a:bodyPr>
          <a:lstStyle/>
          <a:p>
            <a:pPr algn="ctr">
              <a:lnSpc>
                <a:spcPts val="8399"/>
              </a:lnSpc>
            </a:pPr>
            <a:r>
              <a:rPr lang="en-US" sz="6999">
                <a:solidFill>
                  <a:srgbClr val="000000"/>
                </a:solidFill>
                <a:ea typeface="YD날개"/>
              </a:rPr>
              <a:t>논문으로 보는</a:t>
            </a:r>
          </a:p>
          <a:p>
            <a:pPr algn="ctr">
              <a:lnSpc>
                <a:spcPts val="8399"/>
              </a:lnSpc>
            </a:pPr>
            <a:r>
              <a:rPr lang="en-US" sz="6999">
                <a:solidFill>
                  <a:srgbClr val="000000"/>
                </a:solidFill>
                <a:latin typeface="YD날개"/>
                <a:ea typeface="YD날개"/>
              </a:rPr>
              <a:t>CNN 네트워크 </a:t>
            </a:r>
          </a:p>
          <a:p>
            <a:pPr algn="ctr" marL="0" indent="0" lvl="0">
              <a:lnSpc>
                <a:spcPts val="8399"/>
              </a:lnSpc>
              <a:spcBef>
                <a:spcPct val="0"/>
              </a:spcBef>
            </a:pPr>
            <a:r>
              <a:rPr lang="en-US" sz="6999">
                <a:solidFill>
                  <a:srgbClr val="000000"/>
                </a:solidFill>
                <a:ea typeface="YD날개"/>
              </a:rPr>
              <a:t>비교 평가</a:t>
            </a:r>
          </a:p>
        </p:txBody>
      </p:sp>
      <p:sp>
        <p:nvSpPr>
          <p:cNvPr name="Freeform 3" id="3"/>
          <p:cNvSpPr/>
          <p:nvPr/>
        </p:nvSpPr>
        <p:spPr>
          <a:xfrm flipH="false" flipV="false" rot="0">
            <a:off x="0" y="0"/>
            <a:ext cx="7435511" cy="10287000"/>
          </a:xfrm>
          <a:custGeom>
            <a:avLst/>
            <a:gdLst/>
            <a:ahLst/>
            <a:cxnLst/>
            <a:rect r="r" b="b" t="t" l="l"/>
            <a:pathLst>
              <a:path h="10287000" w="7435511">
                <a:moveTo>
                  <a:pt x="0" y="0"/>
                </a:moveTo>
                <a:lnTo>
                  <a:pt x="7435511" y="0"/>
                </a:lnTo>
                <a:lnTo>
                  <a:pt x="7435511" y="10287000"/>
                </a:lnTo>
                <a:lnTo>
                  <a:pt x="0" y="10287000"/>
                </a:lnTo>
                <a:lnTo>
                  <a:pt x="0" y="0"/>
                </a:lnTo>
                <a:close/>
              </a:path>
            </a:pathLst>
          </a:custGeom>
          <a:blipFill>
            <a:blip r:embed="rId2"/>
            <a:stretch>
              <a:fillRect l="-19641" t="0" r="-1446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D6DFCC"/>
        </a:solidFill>
      </p:bgPr>
    </p:bg>
    <p:spTree>
      <p:nvGrpSpPr>
        <p:cNvPr id="1" name=""/>
        <p:cNvGrpSpPr/>
        <p:nvPr/>
      </p:nvGrpSpPr>
      <p:grpSpPr>
        <a:xfrm>
          <a:off x="0" y="0"/>
          <a:ext cx="0" cy="0"/>
          <a:chOff x="0" y="0"/>
          <a:chExt cx="0" cy="0"/>
        </a:xfrm>
      </p:grpSpPr>
      <p:sp>
        <p:nvSpPr>
          <p:cNvPr name="Freeform 2" id="2"/>
          <p:cNvSpPr/>
          <p:nvPr/>
        </p:nvSpPr>
        <p:spPr>
          <a:xfrm flipH="false" flipV="false" rot="0">
            <a:off x="1205959" y="813535"/>
            <a:ext cx="15876082" cy="5292027"/>
          </a:xfrm>
          <a:custGeom>
            <a:avLst/>
            <a:gdLst/>
            <a:ahLst/>
            <a:cxnLst/>
            <a:rect r="r" b="b" t="t" l="l"/>
            <a:pathLst>
              <a:path h="5292027" w="15876082">
                <a:moveTo>
                  <a:pt x="0" y="0"/>
                </a:moveTo>
                <a:lnTo>
                  <a:pt x="15876082" y="0"/>
                </a:lnTo>
                <a:lnTo>
                  <a:pt x="15876082" y="5292028"/>
                </a:lnTo>
                <a:lnTo>
                  <a:pt x="0" y="5292028"/>
                </a:lnTo>
                <a:lnTo>
                  <a:pt x="0" y="0"/>
                </a:lnTo>
                <a:close/>
              </a:path>
            </a:pathLst>
          </a:custGeom>
          <a:blipFill>
            <a:blip r:embed="rId2"/>
            <a:stretch>
              <a:fillRect l="0" t="0" r="0" b="0"/>
            </a:stretch>
          </a:blipFill>
        </p:spPr>
      </p:sp>
      <p:sp>
        <p:nvSpPr>
          <p:cNvPr name="Freeform 3" id="3"/>
          <p:cNvSpPr/>
          <p:nvPr/>
        </p:nvSpPr>
        <p:spPr>
          <a:xfrm flipH="false" flipV="false" rot="0">
            <a:off x="1117329" y="6230443"/>
            <a:ext cx="16053341" cy="3572269"/>
          </a:xfrm>
          <a:custGeom>
            <a:avLst/>
            <a:gdLst/>
            <a:ahLst/>
            <a:cxnLst/>
            <a:rect r="r" b="b" t="t" l="l"/>
            <a:pathLst>
              <a:path h="3572269" w="16053341">
                <a:moveTo>
                  <a:pt x="0" y="0"/>
                </a:moveTo>
                <a:lnTo>
                  <a:pt x="16053342" y="0"/>
                </a:lnTo>
                <a:lnTo>
                  <a:pt x="16053342" y="3572269"/>
                </a:lnTo>
                <a:lnTo>
                  <a:pt x="0" y="3572269"/>
                </a:lnTo>
                <a:lnTo>
                  <a:pt x="0" y="0"/>
                </a:lnTo>
                <a:close/>
              </a:path>
            </a:pathLst>
          </a:custGeom>
          <a:blipFill>
            <a:blip r:embed="rId3"/>
            <a:stretch>
              <a:fillRect l="0" t="0" r="0" b="0"/>
            </a:stretch>
          </a:blipFill>
        </p:spPr>
      </p:sp>
      <p:grpSp>
        <p:nvGrpSpPr>
          <p:cNvPr name="Group 4" id="4"/>
          <p:cNvGrpSpPr/>
          <p:nvPr/>
        </p:nvGrpSpPr>
        <p:grpSpPr>
          <a:xfrm rot="0">
            <a:off x="12039600" y="1545908"/>
            <a:ext cx="759143" cy="422910"/>
            <a:chOff x="0" y="0"/>
            <a:chExt cx="1012190" cy="563880"/>
          </a:xfrm>
        </p:grpSpPr>
        <p:sp>
          <p:nvSpPr>
            <p:cNvPr name="Freeform 5" id="5"/>
            <p:cNvSpPr/>
            <p:nvPr/>
          </p:nvSpPr>
          <p:spPr>
            <a:xfrm flipH="false" flipV="false" rot="0">
              <a:off x="-39370" y="50800"/>
              <a:ext cx="1089660" cy="586740"/>
            </a:xfrm>
            <a:custGeom>
              <a:avLst/>
              <a:gdLst/>
              <a:ahLst/>
              <a:cxnLst/>
              <a:rect r="r" b="b" t="t" l="l"/>
              <a:pathLst>
                <a:path h="586740" w="1089660">
                  <a:moveTo>
                    <a:pt x="90170" y="0"/>
                  </a:moveTo>
                  <a:cubicBezTo>
                    <a:pt x="1089660" y="88900"/>
                    <a:pt x="1089660" y="367030"/>
                    <a:pt x="999490" y="457200"/>
                  </a:cubicBezTo>
                  <a:cubicBezTo>
                    <a:pt x="873760" y="582930"/>
                    <a:pt x="215900" y="586740"/>
                    <a:pt x="90170" y="461010"/>
                  </a:cubicBezTo>
                  <a:cubicBezTo>
                    <a:pt x="0" y="372110"/>
                    <a:pt x="90170" y="0"/>
                    <a:pt x="90170" y="0"/>
                  </a:cubicBezTo>
                </a:path>
              </a:pathLst>
            </a:custGeom>
            <a:solidFill>
              <a:srgbClr val="FFF234">
                <a:alpha val="49804"/>
              </a:srgbClr>
            </a:solidFill>
            <a:ln cap="sq">
              <a:noFill/>
              <a:prstDash val="solid"/>
              <a:miter/>
            </a:ln>
          </p:spPr>
        </p:sp>
      </p:grpSp>
      <p:grpSp>
        <p:nvGrpSpPr>
          <p:cNvPr name="Group 6" id="6"/>
          <p:cNvGrpSpPr/>
          <p:nvPr/>
        </p:nvGrpSpPr>
        <p:grpSpPr>
          <a:xfrm rot="0">
            <a:off x="8480107" y="1529715"/>
            <a:ext cx="1425892" cy="422910"/>
            <a:chOff x="0" y="0"/>
            <a:chExt cx="1901190" cy="563880"/>
          </a:xfrm>
        </p:grpSpPr>
        <p:sp>
          <p:nvSpPr>
            <p:cNvPr name="Freeform 7" id="7"/>
            <p:cNvSpPr/>
            <p:nvPr/>
          </p:nvSpPr>
          <p:spPr>
            <a:xfrm flipH="false" flipV="false" rot="0">
              <a:off x="-50800" y="50800"/>
              <a:ext cx="2001520" cy="662940"/>
            </a:xfrm>
            <a:custGeom>
              <a:avLst/>
              <a:gdLst/>
              <a:ahLst/>
              <a:cxnLst/>
              <a:rect r="r" b="b" t="t" l="l"/>
              <a:pathLst>
                <a:path h="662940" w="2001520">
                  <a:moveTo>
                    <a:pt x="101600" y="0"/>
                  </a:moveTo>
                  <a:cubicBezTo>
                    <a:pt x="2001520" y="100330"/>
                    <a:pt x="2001520" y="355600"/>
                    <a:pt x="1899920" y="457200"/>
                  </a:cubicBezTo>
                  <a:cubicBezTo>
                    <a:pt x="1699260" y="657860"/>
                    <a:pt x="303530" y="662940"/>
                    <a:pt x="101600" y="461010"/>
                  </a:cubicBezTo>
                  <a:cubicBezTo>
                    <a:pt x="0" y="359410"/>
                    <a:pt x="101600" y="0"/>
                    <a:pt x="101600" y="0"/>
                  </a:cubicBezTo>
                </a:path>
              </a:pathLst>
            </a:custGeom>
            <a:solidFill>
              <a:srgbClr val="FFF234">
                <a:alpha val="49804"/>
              </a:srgbClr>
            </a:solidFill>
            <a:ln cap="sq">
              <a:noFill/>
              <a:prstDash val="solid"/>
              <a:miter/>
            </a:ln>
          </p:spPr>
        </p:sp>
      </p:grpSp>
      <p:grpSp>
        <p:nvGrpSpPr>
          <p:cNvPr name="Group 8" id="8"/>
          <p:cNvGrpSpPr/>
          <p:nvPr/>
        </p:nvGrpSpPr>
        <p:grpSpPr>
          <a:xfrm rot="0">
            <a:off x="16118205" y="1545908"/>
            <a:ext cx="954405" cy="422910"/>
            <a:chOff x="0" y="0"/>
            <a:chExt cx="1272540" cy="563880"/>
          </a:xfrm>
        </p:grpSpPr>
        <p:sp>
          <p:nvSpPr>
            <p:cNvPr name="Freeform 9" id="9"/>
            <p:cNvSpPr/>
            <p:nvPr/>
          </p:nvSpPr>
          <p:spPr>
            <a:xfrm flipH="false" flipV="false" rot="0">
              <a:off x="-43180" y="50800"/>
              <a:ext cx="1357630" cy="610870"/>
            </a:xfrm>
            <a:custGeom>
              <a:avLst/>
              <a:gdLst/>
              <a:ahLst/>
              <a:cxnLst/>
              <a:rect r="r" b="b" t="t" l="l"/>
              <a:pathLst>
                <a:path h="610870" w="1357630">
                  <a:moveTo>
                    <a:pt x="93980" y="0"/>
                  </a:moveTo>
                  <a:cubicBezTo>
                    <a:pt x="1357630" y="93980"/>
                    <a:pt x="1357630" y="363220"/>
                    <a:pt x="1264920" y="457200"/>
                  </a:cubicBezTo>
                  <a:cubicBezTo>
                    <a:pt x="1113790" y="607060"/>
                    <a:pt x="245110" y="610870"/>
                    <a:pt x="93980" y="461010"/>
                  </a:cubicBezTo>
                  <a:cubicBezTo>
                    <a:pt x="0" y="367030"/>
                    <a:pt x="93980" y="0"/>
                    <a:pt x="93980" y="0"/>
                  </a:cubicBezTo>
                </a:path>
              </a:pathLst>
            </a:custGeom>
            <a:solidFill>
              <a:srgbClr val="FFF234">
                <a:alpha val="49804"/>
              </a:srgbClr>
            </a:solidFill>
            <a:ln cap="sq">
              <a:noFill/>
              <a:prstDash val="solid"/>
              <a:miter/>
            </a:ln>
          </p:spPr>
        </p:sp>
      </p:grpSp>
      <p:grpSp>
        <p:nvGrpSpPr>
          <p:cNvPr name="Group 10" id="10"/>
          <p:cNvGrpSpPr/>
          <p:nvPr/>
        </p:nvGrpSpPr>
        <p:grpSpPr>
          <a:xfrm rot="0">
            <a:off x="16155352" y="6989445"/>
            <a:ext cx="998220" cy="439103"/>
            <a:chOff x="0" y="0"/>
            <a:chExt cx="1330960" cy="585470"/>
          </a:xfrm>
        </p:grpSpPr>
        <p:sp>
          <p:nvSpPr>
            <p:cNvPr name="Freeform 11" id="11"/>
            <p:cNvSpPr/>
            <p:nvPr/>
          </p:nvSpPr>
          <p:spPr>
            <a:xfrm flipH="false" flipV="false" rot="0">
              <a:off x="1270" y="-63500"/>
              <a:ext cx="1365250" cy="683260"/>
            </a:xfrm>
            <a:custGeom>
              <a:avLst/>
              <a:gdLst/>
              <a:ahLst/>
              <a:cxnLst/>
              <a:rect r="r" b="b" t="t" l="l"/>
              <a:pathLst>
                <a:path h="683260" w="1365250">
                  <a:moveTo>
                    <a:pt x="49530" y="137160"/>
                  </a:moveTo>
                  <a:cubicBezTo>
                    <a:pt x="704850" y="109220"/>
                    <a:pt x="1164590" y="0"/>
                    <a:pt x="1278890" y="114300"/>
                  </a:cubicBezTo>
                  <a:cubicBezTo>
                    <a:pt x="1365250" y="201930"/>
                    <a:pt x="1365250" y="486410"/>
                    <a:pt x="1278890" y="571500"/>
                  </a:cubicBezTo>
                  <a:cubicBezTo>
                    <a:pt x="1168400" y="683260"/>
                    <a:pt x="735330" y="565150"/>
                    <a:pt x="516890" y="571500"/>
                  </a:cubicBezTo>
                  <a:cubicBezTo>
                    <a:pt x="350520" y="576580"/>
                    <a:pt x="160020" y="666750"/>
                    <a:pt x="81280" y="598170"/>
                  </a:cubicBezTo>
                  <a:cubicBezTo>
                    <a:pt x="0" y="525780"/>
                    <a:pt x="49530" y="137160"/>
                    <a:pt x="49530" y="137160"/>
                  </a:cubicBezTo>
                </a:path>
              </a:pathLst>
            </a:custGeom>
            <a:solidFill>
              <a:srgbClr val="FFF234">
                <a:alpha val="49804"/>
              </a:srgbClr>
            </a:solidFill>
            <a:ln cap="sq">
              <a:noFill/>
              <a:prstDash val="solid"/>
              <a:miter/>
            </a:ln>
          </p:spPr>
        </p:sp>
      </p:grpSp>
      <p:grpSp>
        <p:nvGrpSpPr>
          <p:cNvPr name="Group 12" id="12"/>
          <p:cNvGrpSpPr/>
          <p:nvPr/>
        </p:nvGrpSpPr>
        <p:grpSpPr>
          <a:xfrm rot="0">
            <a:off x="8512493" y="7021830"/>
            <a:ext cx="1652588" cy="501015"/>
            <a:chOff x="0" y="0"/>
            <a:chExt cx="2203450" cy="668020"/>
          </a:xfrm>
        </p:grpSpPr>
        <p:sp>
          <p:nvSpPr>
            <p:cNvPr name="Freeform 13" id="13"/>
            <p:cNvSpPr/>
            <p:nvPr/>
          </p:nvSpPr>
          <p:spPr>
            <a:xfrm flipH="false" flipV="false" rot="0">
              <a:off x="-2540" y="50800"/>
              <a:ext cx="2227580" cy="631190"/>
            </a:xfrm>
            <a:custGeom>
              <a:avLst/>
              <a:gdLst/>
              <a:ahLst/>
              <a:cxnLst/>
              <a:rect r="r" b="b" t="t" l="l"/>
              <a:pathLst>
                <a:path h="631190" w="2227580">
                  <a:moveTo>
                    <a:pt x="53340" y="0"/>
                  </a:moveTo>
                  <a:cubicBezTo>
                    <a:pt x="1953260" y="114300"/>
                    <a:pt x="2090420" y="43180"/>
                    <a:pt x="2155190" y="109220"/>
                  </a:cubicBezTo>
                  <a:cubicBezTo>
                    <a:pt x="2227580" y="181610"/>
                    <a:pt x="2227580" y="494030"/>
                    <a:pt x="2155190" y="566420"/>
                  </a:cubicBezTo>
                  <a:cubicBezTo>
                    <a:pt x="2090420" y="631190"/>
                    <a:pt x="1917700" y="571500"/>
                    <a:pt x="1780540" y="566420"/>
                  </a:cubicBezTo>
                  <a:cubicBezTo>
                    <a:pt x="1617980" y="558800"/>
                    <a:pt x="1388110" y="528320"/>
                    <a:pt x="1243330" y="523240"/>
                  </a:cubicBezTo>
                  <a:cubicBezTo>
                    <a:pt x="1144270" y="519430"/>
                    <a:pt x="1099820" y="527050"/>
                    <a:pt x="993140" y="523240"/>
                  </a:cubicBezTo>
                  <a:cubicBezTo>
                    <a:pt x="801370" y="514350"/>
                    <a:pt x="346710" y="461010"/>
                    <a:pt x="190500" y="457200"/>
                  </a:cubicBezTo>
                  <a:cubicBezTo>
                    <a:pt x="125730" y="455930"/>
                    <a:pt x="83820" y="491490"/>
                    <a:pt x="53340" y="462280"/>
                  </a:cubicBezTo>
                  <a:cubicBezTo>
                    <a:pt x="0" y="410210"/>
                    <a:pt x="53340" y="0"/>
                    <a:pt x="53340" y="0"/>
                  </a:cubicBezTo>
                </a:path>
              </a:pathLst>
            </a:custGeom>
            <a:solidFill>
              <a:srgbClr val="FFF234">
                <a:alpha val="49804"/>
              </a:srgbClr>
            </a:solidFill>
            <a:ln cap="sq">
              <a:noFill/>
              <a:prstDash val="solid"/>
              <a:miter/>
            </a:ln>
          </p:spPr>
        </p:sp>
      </p:grpSp>
      <p:grpSp>
        <p:nvGrpSpPr>
          <p:cNvPr name="Group 14" id="14"/>
          <p:cNvGrpSpPr/>
          <p:nvPr/>
        </p:nvGrpSpPr>
        <p:grpSpPr>
          <a:xfrm rot="0">
            <a:off x="12055793" y="7006590"/>
            <a:ext cx="866775" cy="439103"/>
            <a:chOff x="0" y="0"/>
            <a:chExt cx="1155700" cy="585470"/>
          </a:xfrm>
        </p:grpSpPr>
        <p:sp>
          <p:nvSpPr>
            <p:cNvPr name="Freeform 15" id="15"/>
            <p:cNvSpPr/>
            <p:nvPr/>
          </p:nvSpPr>
          <p:spPr>
            <a:xfrm flipH="false" flipV="false" rot="0">
              <a:off x="-33020" y="-8890"/>
              <a:ext cx="1205230" cy="642620"/>
            </a:xfrm>
            <a:custGeom>
              <a:avLst/>
              <a:gdLst/>
              <a:ahLst/>
              <a:cxnLst/>
              <a:rect r="r" b="b" t="t" l="l"/>
              <a:pathLst>
                <a:path h="642620" w="1205230">
                  <a:moveTo>
                    <a:pt x="83820" y="80010"/>
                  </a:moveTo>
                  <a:cubicBezTo>
                    <a:pt x="887730" y="76200"/>
                    <a:pt x="1042670" y="0"/>
                    <a:pt x="1109980" y="59690"/>
                  </a:cubicBezTo>
                  <a:cubicBezTo>
                    <a:pt x="1186180" y="127000"/>
                    <a:pt x="1205230" y="438150"/>
                    <a:pt x="1136650" y="515620"/>
                  </a:cubicBezTo>
                  <a:cubicBezTo>
                    <a:pt x="1074420" y="586740"/>
                    <a:pt x="896620" y="533400"/>
                    <a:pt x="749300" y="537210"/>
                  </a:cubicBezTo>
                  <a:cubicBezTo>
                    <a:pt x="557530" y="543560"/>
                    <a:pt x="184150" y="642620"/>
                    <a:pt x="83820" y="542290"/>
                  </a:cubicBezTo>
                  <a:cubicBezTo>
                    <a:pt x="0" y="458470"/>
                    <a:pt x="83820" y="80010"/>
                    <a:pt x="83820" y="80010"/>
                  </a:cubicBezTo>
                </a:path>
              </a:pathLst>
            </a:custGeom>
            <a:solidFill>
              <a:srgbClr val="FFF234">
                <a:alpha val="49804"/>
              </a:srgbClr>
            </a:solidFill>
            <a:ln cap="sq">
              <a:noFill/>
              <a:prstDash val="solid"/>
              <a:miter/>
            </a:ln>
          </p:spPr>
        </p:sp>
      </p:gr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D6DFCC"/>
        </a:solidFill>
      </p:bgPr>
    </p:bg>
    <p:spTree>
      <p:nvGrpSpPr>
        <p:cNvPr id="1" name=""/>
        <p:cNvGrpSpPr/>
        <p:nvPr/>
      </p:nvGrpSpPr>
      <p:grpSpPr>
        <a:xfrm>
          <a:off x="0" y="0"/>
          <a:ext cx="0" cy="0"/>
          <a:chOff x="0" y="0"/>
          <a:chExt cx="0" cy="0"/>
        </a:xfrm>
      </p:grpSpPr>
      <p:sp>
        <p:nvSpPr>
          <p:cNvPr name="Freeform 2" id="2"/>
          <p:cNvSpPr/>
          <p:nvPr/>
        </p:nvSpPr>
        <p:spPr>
          <a:xfrm flipH="false" flipV="false" rot="0">
            <a:off x="6172770" y="813535"/>
            <a:ext cx="12115230" cy="3394663"/>
          </a:xfrm>
          <a:custGeom>
            <a:avLst/>
            <a:gdLst/>
            <a:ahLst/>
            <a:cxnLst/>
            <a:rect r="r" b="b" t="t" l="l"/>
            <a:pathLst>
              <a:path h="3394663" w="12115230">
                <a:moveTo>
                  <a:pt x="0" y="0"/>
                </a:moveTo>
                <a:lnTo>
                  <a:pt x="12115230" y="0"/>
                </a:lnTo>
                <a:lnTo>
                  <a:pt x="12115230" y="3394664"/>
                </a:lnTo>
                <a:lnTo>
                  <a:pt x="0" y="3394664"/>
                </a:lnTo>
                <a:lnTo>
                  <a:pt x="0" y="0"/>
                </a:lnTo>
                <a:close/>
              </a:path>
            </a:pathLst>
          </a:custGeom>
          <a:blipFill>
            <a:blip r:embed="rId2"/>
            <a:stretch>
              <a:fillRect l="0" t="0" r="0" b="0"/>
            </a:stretch>
          </a:blipFill>
        </p:spPr>
      </p:sp>
      <p:sp>
        <p:nvSpPr>
          <p:cNvPr name="Freeform 3" id="3"/>
          <p:cNvSpPr/>
          <p:nvPr/>
        </p:nvSpPr>
        <p:spPr>
          <a:xfrm flipH="false" flipV="false" rot="0">
            <a:off x="715291" y="813535"/>
            <a:ext cx="5030295" cy="4013058"/>
          </a:xfrm>
          <a:custGeom>
            <a:avLst/>
            <a:gdLst/>
            <a:ahLst/>
            <a:cxnLst/>
            <a:rect r="r" b="b" t="t" l="l"/>
            <a:pathLst>
              <a:path h="4013058" w="5030295">
                <a:moveTo>
                  <a:pt x="0" y="0"/>
                </a:moveTo>
                <a:lnTo>
                  <a:pt x="5030295" y="0"/>
                </a:lnTo>
                <a:lnTo>
                  <a:pt x="5030295" y="4013058"/>
                </a:lnTo>
                <a:lnTo>
                  <a:pt x="0" y="4013058"/>
                </a:lnTo>
                <a:lnTo>
                  <a:pt x="0" y="0"/>
                </a:lnTo>
                <a:close/>
              </a:path>
            </a:pathLst>
          </a:custGeom>
          <a:blipFill>
            <a:blip r:embed="rId3"/>
            <a:stretch>
              <a:fillRect l="0" t="0" r="0" b="0"/>
            </a:stretch>
          </a:blipFill>
        </p:spPr>
      </p:sp>
      <p:sp>
        <p:nvSpPr>
          <p:cNvPr name="Freeform 4" id="4"/>
          <p:cNvSpPr/>
          <p:nvPr/>
        </p:nvSpPr>
        <p:spPr>
          <a:xfrm flipH="false" flipV="false" rot="0">
            <a:off x="715291" y="5143500"/>
            <a:ext cx="5030295" cy="4828358"/>
          </a:xfrm>
          <a:custGeom>
            <a:avLst/>
            <a:gdLst/>
            <a:ahLst/>
            <a:cxnLst/>
            <a:rect r="r" b="b" t="t" l="l"/>
            <a:pathLst>
              <a:path h="4828358" w="5030295">
                <a:moveTo>
                  <a:pt x="0" y="0"/>
                </a:moveTo>
                <a:lnTo>
                  <a:pt x="5030295" y="0"/>
                </a:lnTo>
                <a:lnTo>
                  <a:pt x="5030295" y="4828358"/>
                </a:lnTo>
                <a:lnTo>
                  <a:pt x="0" y="4828358"/>
                </a:lnTo>
                <a:lnTo>
                  <a:pt x="0" y="0"/>
                </a:lnTo>
                <a:close/>
              </a:path>
            </a:pathLst>
          </a:custGeom>
          <a:blipFill>
            <a:blip r:embed="rId4"/>
            <a:stretch>
              <a:fillRect l="0" t="-2858" r="-2729" b="0"/>
            </a:stretch>
          </a:blipFill>
        </p:spPr>
      </p:sp>
      <p:sp>
        <p:nvSpPr>
          <p:cNvPr name="Freeform 5" id="5"/>
          <p:cNvSpPr/>
          <p:nvPr/>
        </p:nvSpPr>
        <p:spPr>
          <a:xfrm flipH="false" flipV="false" rot="0">
            <a:off x="6172770" y="5143500"/>
            <a:ext cx="11555990" cy="3842069"/>
          </a:xfrm>
          <a:custGeom>
            <a:avLst/>
            <a:gdLst/>
            <a:ahLst/>
            <a:cxnLst/>
            <a:rect r="r" b="b" t="t" l="l"/>
            <a:pathLst>
              <a:path h="3842069" w="11555990">
                <a:moveTo>
                  <a:pt x="0" y="0"/>
                </a:moveTo>
                <a:lnTo>
                  <a:pt x="11555990" y="0"/>
                </a:lnTo>
                <a:lnTo>
                  <a:pt x="11555990" y="3842069"/>
                </a:lnTo>
                <a:lnTo>
                  <a:pt x="0" y="3842069"/>
                </a:lnTo>
                <a:lnTo>
                  <a:pt x="0" y="0"/>
                </a:lnTo>
                <a:close/>
              </a:path>
            </a:pathLst>
          </a:custGeom>
          <a:blipFill>
            <a:blip r:embed="rId5"/>
            <a:stretch>
              <a:fillRect l="0" t="0" r="0" b="0"/>
            </a:stretch>
          </a:blipFill>
        </p:spPr>
      </p:sp>
      <p:grpSp>
        <p:nvGrpSpPr>
          <p:cNvPr name="Group 6" id="6"/>
          <p:cNvGrpSpPr/>
          <p:nvPr/>
        </p:nvGrpSpPr>
        <p:grpSpPr>
          <a:xfrm rot="0">
            <a:off x="6226492" y="3690938"/>
            <a:ext cx="787718" cy="467678"/>
            <a:chOff x="0" y="0"/>
            <a:chExt cx="1050290" cy="623570"/>
          </a:xfrm>
        </p:grpSpPr>
        <p:sp>
          <p:nvSpPr>
            <p:cNvPr name="Freeform 7" id="7"/>
            <p:cNvSpPr/>
            <p:nvPr/>
          </p:nvSpPr>
          <p:spPr>
            <a:xfrm flipH="false" flipV="false" rot="0">
              <a:off x="-34290" y="33020"/>
              <a:ext cx="1120140" cy="660400"/>
            </a:xfrm>
            <a:custGeom>
              <a:avLst/>
              <a:gdLst/>
              <a:ahLst/>
              <a:cxnLst/>
              <a:rect r="r" b="b" t="t" l="l"/>
              <a:pathLst>
                <a:path h="660400" w="1120140">
                  <a:moveTo>
                    <a:pt x="115570" y="17780"/>
                  </a:moveTo>
                  <a:cubicBezTo>
                    <a:pt x="711200" y="69850"/>
                    <a:pt x="955040" y="0"/>
                    <a:pt x="1033780" y="82550"/>
                  </a:cubicBezTo>
                  <a:cubicBezTo>
                    <a:pt x="1109980" y="163830"/>
                    <a:pt x="1120140" y="455930"/>
                    <a:pt x="1029970" y="539750"/>
                  </a:cubicBezTo>
                  <a:cubicBezTo>
                    <a:pt x="900430" y="660400"/>
                    <a:pt x="205740" y="617220"/>
                    <a:pt x="85090" y="478790"/>
                  </a:cubicBezTo>
                  <a:cubicBezTo>
                    <a:pt x="0" y="382270"/>
                    <a:pt x="115570" y="17780"/>
                    <a:pt x="115570" y="17780"/>
                  </a:cubicBezTo>
                </a:path>
              </a:pathLst>
            </a:custGeom>
            <a:solidFill>
              <a:srgbClr val="FFF234">
                <a:alpha val="49804"/>
              </a:srgbClr>
            </a:solidFill>
            <a:ln cap="sq">
              <a:noFill/>
              <a:prstDash val="solid"/>
              <a:miter/>
            </a:ln>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D6DFCC"/>
        </a:solidFill>
      </p:bgPr>
    </p:bg>
    <p:spTree>
      <p:nvGrpSpPr>
        <p:cNvPr id="1" name=""/>
        <p:cNvGrpSpPr/>
        <p:nvPr/>
      </p:nvGrpSpPr>
      <p:grpSpPr>
        <a:xfrm>
          <a:off x="0" y="0"/>
          <a:ext cx="0" cy="0"/>
          <a:chOff x="0" y="0"/>
          <a:chExt cx="0" cy="0"/>
        </a:xfrm>
      </p:grpSpPr>
      <p:sp>
        <p:nvSpPr>
          <p:cNvPr name="Freeform 2" id="2"/>
          <p:cNvSpPr/>
          <p:nvPr/>
        </p:nvSpPr>
        <p:spPr>
          <a:xfrm flipH="false" flipV="false" rot="0">
            <a:off x="0" y="1200527"/>
            <a:ext cx="8939023" cy="5028200"/>
          </a:xfrm>
          <a:custGeom>
            <a:avLst/>
            <a:gdLst/>
            <a:ahLst/>
            <a:cxnLst/>
            <a:rect r="r" b="b" t="t" l="l"/>
            <a:pathLst>
              <a:path h="5028200" w="8939023">
                <a:moveTo>
                  <a:pt x="0" y="0"/>
                </a:moveTo>
                <a:lnTo>
                  <a:pt x="8939023" y="0"/>
                </a:lnTo>
                <a:lnTo>
                  <a:pt x="8939023" y="5028200"/>
                </a:lnTo>
                <a:lnTo>
                  <a:pt x="0" y="5028200"/>
                </a:lnTo>
                <a:lnTo>
                  <a:pt x="0" y="0"/>
                </a:lnTo>
                <a:close/>
              </a:path>
            </a:pathLst>
          </a:custGeom>
          <a:blipFill>
            <a:blip r:embed="rId2"/>
            <a:stretch>
              <a:fillRect l="0" t="0" r="0" b="0"/>
            </a:stretch>
          </a:blipFill>
        </p:spPr>
      </p:sp>
      <p:sp>
        <p:nvSpPr>
          <p:cNvPr name="TextBox 3" id="3"/>
          <p:cNvSpPr txBox="true"/>
          <p:nvPr/>
        </p:nvSpPr>
        <p:spPr>
          <a:xfrm rot="0">
            <a:off x="0" y="-9525"/>
            <a:ext cx="14544804" cy="1066800"/>
          </a:xfrm>
          <a:prstGeom prst="rect">
            <a:avLst/>
          </a:prstGeom>
        </p:spPr>
        <p:txBody>
          <a:bodyPr anchor="t" rtlCol="false" tIns="0" lIns="0" bIns="0" rIns="0">
            <a:spAutoFit/>
          </a:bodyPr>
          <a:lstStyle/>
          <a:p>
            <a:pPr algn="l" marL="0" indent="0" lvl="0">
              <a:lnSpc>
                <a:spcPts val="8399"/>
              </a:lnSpc>
              <a:spcBef>
                <a:spcPct val="0"/>
              </a:spcBef>
            </a:pPr>
            <a:r>
              <a:rPr lang="en-US" sz="6999">
                <a:solidFill>
                  <a:srgbClr val="000000"/>
                </a:solidFill>
                <a:latin typeface="210 합창단"/>
                <a:ea typeface="210 합창단"/>
              </a:rPr>
              <a:t>CNN이란?</a:t>
            </a:r>
          </a:p>
        </p:txBody>
      </p:sp>
      <p:sp>
        <p:nvSpPr>
          <p:cNvPr name="TextBox 4" id="4"/>
          <p:cNvSpPr txBox="true"/>
          <p:nvPr/>
        </p:nvSpPr>
        <p:spPr>
          <a:xfrm rot="0">
            <a:off x="9086473" y="1133852"/>
            <a:ext cx="9201527" cy="5793106"/>
          </a:xfrm>
          <a:prstGeom prst="rect">
            <a:avLst/>
          </a:prstGeom>
        </p:spPr>
        <p:txBody>
          <a:bodyPr anchor="t" rtlCol="false" tIns="0" lIns="0" bIns="0" rIns="0">
            <a:spAutoFit/>
          </a:bodyPr>
          <a:lstStyle/>
          <a:p>
            <a:pPr algn="l" marL="712462" indent="-356231" lvl="1">
              <a:lnSpc>
                <a:spcPts val="4619"/>
              </a:lnSpc>
              <a:buFont typeface="Arial"/>
              <a:buChar char="•"/>
            </a:pPr>
            <a:r>
              <a:rPr lang="en-US" sz="3299">
                <a:solidFill>
                  <a:srgbClr val="000000"/>
                </a:solidFill>
                <a:latin typeface="TDTD비스켓"/>
              </a:rPr>
              <a:t>CNN : Convolutional Neural Networks</a:t>
            </a:r>
          </a:p>
          <a:p>
            <a:pPr algn="l">
              <a:lnSpc>
                <a:spcPts val="4619"/>
              </a:lnSpc>
            </a:pPr>
            <a:r>
              <a:rPr lang="en-US" sz="3299">
                <a:solidFill>
                  <a:srgbClr val="000000"/>
                </a:solidFill>
                <a:latin typeface="TDTD비스켓"/>
                <a:ea typeface="TDTD비스켓"/>
              </a:rPr>
              <a:t>(인간의 시신경을 모방하여 만든 딥러닝 구조 중 하나)</a:t>
            </a:r>
          </a:p>
          <a:p>
            <a:pPr algn="l">
              <a:lnSpc>
                <a:spcPts val="4619"/>
              </a:lnSpc>
            </a:pPr>
          </a:p>
          <a:p>
            <a:pPr algn="l" marL="712462" indent="-356231" lvl="1">
              <a:lnSpc>
                <a:spcPts val="4619"/>
              </a:lnSpc>
              <a:buFont typeface="Arial"/>
              <a:buChar char="•"/>
            </a:pPr>
            <a:r>
              <a:rPr lang="en-US" sz="3299">
                <a:solidFill>
                  <a:srgbClr val="000000"/>
                </a:solidFill>
                <a:latin typeface="TDTD비스켓"/>
                <a:ea typeface="TDTD비스켓"/>
              </a:rPr>
              <a:t>DNN하고 다른 점? DNN의 문제점?</a:t>
            </a:r>
          </a:p>
          <a:p>
            <a:pPr algn="l">
              <a:lnSpc>
                <a:spcPts val="4619"/>
              </a:lnSpc>
            </a:pPr>
            <a:r>
              <a:rPr lang="en-US" sz="3299">
                <a:solidFill>
                  <a:srgbClr val="000000"/>
                </a:solidFill>
                <a:latin typeface="TDTD비스켓"/>
                <a:ea typeface="TDTD비스켓"/>
              </a:rPr>
              <a:t>일반 DNN은 기본적으로 1차원 형태의 데이터를 사용.</a:t>
            </a:r>
          </a:p>
          <a:p>
            <a:pPr algn="l">
              <a:lnSpc>
                <a:spcPts val="4619"/>
              </a:lnSpc>
            </a:pPr>
            <a:r>
              <a:rPr lang="en-US" sz="3299">
                <a:solidFill>
                  <a:srgbClr val="000000"/>
                </a:solidFill>
                <a:latin typeface="TDTD비스켓"/>
                <a:ea typeface="TDTD비스켓"/>
              </a:rPr>
              <a:t>Flatten하는 과정(한 줄 데이터로 만드는 것)에서 이미지의 공간적/지역적 정보가 손실되게 됨. </a:t>
            </a:r>
          </a:p>
          <a:p>
            <a:pPr algn="l">
              <a:lnSpc>
                <a:spcPts val="4619"/>
              </a:lnSpc>
            </a:pPr>
            <a:r>
              <a:rPr lang="en-US" sz="3299">
                <a:solidFill>
                  <a:srgbClr val="000000"/>
                </a:solidFill>
                <a:latin typeface="TDTD비스켓"/>
                <a:ea typeface="TDTD비스켓"/>
              </a:rPr>
              <a:t>convolution 연산을 이용하여 이미지의 공간적인 정보를 유지하는 것!</a:t>
            </a:r>
          </a:p>
          <a:p>
            <a:pPr algn="l">
              <a:lnSpc>
                <a:spcPts val="4619"/>
              </a:lnSpc>
              <a:spcBef>
                <a:spcPct val="0"/>
              </a:spcBef>
            </a:pPr>
          </a:p>
        </p:txBody>
      </p:sp>
      <p:sp>
        <p:nvSpPr>
          <p:cNvPr name="TextBox 5" id="5"/>
          <p:cNvSpPr txBox="true"/>
          <p:nvPr/>
        </p:nvSpPr>
        <p:spPr>
          <a:xfrm rot="0">
            <a:off x="0" y="6304927"/>
            <a:ext cx="18288000" cy="2710816"/>
          </a:xfrm>
          <a:prstGeom prst="rect">
            <a:avLst/>
          </a:prstGeom>
        </p:spPr>
        <p:txBody>
          <a:bodyPr anchor="t" rtlCol="false" tIns="0" lIns="0" bIns="0" rIns="0">
            <a:spAutoFit/>
          </a:bodyPr>
          <a:lstStyle/>
          <a:p>
            <a:pPr algn="l">
              <a:lnSpc>
                <a:spcPts val="4619"/>
              </a:lnSpc>
            </a:pPr>
          </a:p>
          <a:p>
            <a:pPr algn="l">
              <a:lnSpc>
                <a:spcPts val="4619"/>
              </a:lnSpc>
            </a:pPr>
          </a:p>
          <a:p>
            <a:pPr algn="l" marL="971535" indent="-485768" lvl="1">
              <a:lnSpc>
                <a:spcPts val="6299"/>
              </a:lnSpc>
              <a:buFont typeface="Arial"/>
              <a:buChar char="•"/>
            </a:pPr>
            <a:r>
              <a:rPr lang="en-US" sz="4499">
                <a:solidFill>
                  <a:srgbClr val="FF914D"/>
                </a:solidFill>
                <a:latin typeface="TDTD비스켓"/>
                <a:ea typeface="TDTD비스켓"/>
              </a:rPr>
              <a:t>CNN의 중요 포인트?</a:t>
            </a:r>
          </a:p>
          <a:p>
            <a:pPr algn="l">
              <a:lnSpc>
                <a:spcPts val="6299"/>
              </a:lnSpc>
              <a:spcBef>
                <a:spcPct val="0"/>
              </a:spcBef>
            </a:pPr>
            <a:r>
              <a:rPr lang="en-US" sz="4499">
                <a:solidFill>
                  <a:srgbClr val="000000"/>
                </a:solidFill>
                <a:latin typeface="TDTD비스켓"/>
                <a:ea typeface="TDTD비스켓"/>
              </a:rPr>
              <a:t>이미지 전체보다는 부분을 보는 것, 이미지의 한 픽셀과 주변 픽셀들의 연관성을 살리는 것.</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D6DFCC"/>
        </a:solidFill>
      </p:bgPr>
    </p:bg>
    <p:spTree>
      <p:nvGrpSpPr>
        <p:cNvPr id="1" name=""/>
        <p:cNvGrpSpPr/>
        <p:nvPr/>
      </p:nvGrpSpPr>
      <p:grpSpPr>
        <a:xfrm>
          <a:off x="0" y="0"/>
          <a:ext cx="0" cy="0"/>
          <a:chOff x="0" y="0"/>
          <a:chExt cx="0" cy="0"/>
        </a:xfrm>
      </p:grpSpPr>
      <p:sp>
        <p:nvSpPr>
          <p:cNvPr name="Freeform 2" id="2"/>
          <p:cNvSpPr/>
          <p:nvPr/>
        </p:nvSpPr>
        <p:spPr>
          <a:xfrm flipH="false" flipV="false" rot="0">
            <a:off x="536292" y="1057275"/>
            <a:ext cx="10794893" cy="4473906"/>
          </a:xfrm>
          <a:custGeom>
            <a:avLst/>
            <a:gdLst/>
            <a:ahLst/>
            <a:cxnLst/>
            <a:rect r="r" b="b" t="t" l="l"/>
            <a:pathLst>
              <a:path h="4473906" w="10794893">
                <a:moveTo>
                  <a:pt x="0" y="0"/>
                </a:moveTo>
                <a:lnTo>
                  <a:pt x="10794892" y="0"/>
                </a:lnTo>
                <a:lnTo>
                  <a:pt x="10794892" y="4473906"/>
                </a:lnTo>
                <a:lnTo>
                  <a:pt x="0" y="4473906"/>
                </a:lnTo>
                <a:lnTo>
                  <a:pt x="0" y="0"/>
                </a:lnTo>
                <a:close/>
              </a:path>
            </a:pathLst>
          </a:custGeom>
          <a:blipFill>
            <a:blip r:embed="rId2"/>
            <a:stretch>
              <a:fillRect l="0" t="0" r="-1806" b="0"/>
            </a:stretch>
          </a:blipFill>
        </p:spPr>
      </p:sp>
      <p:sp>
        <p:nvSpPr>
          <p:cNvPr name="Freeform 3" id="3"/>
          <p:cNvSpPr/>
          <p:nvPr/>
        </p:nvSpPr>
        <p:spPr>
          <a:xfrm flipH="false" flipV="false" rot="0">
            <a:off x="11639978" y="1057275"/>
            <a:ext cx="5809653" cy="4502481"/>
          </a:xfrm>
          <a:custGeom>
            <a:avLst/>
            <a:gdLst/>
            <a:ahLst/>
            <a:cxnLst/>
            <a:rect r="r" b="b" t="t" l="l"/>
            <a:pathLst>
              <a:path h="4502481" w="5809653">
                <a:moveTo>
                  <a:pt x="0" y="0"/>
                </a:moveTo>
                <a:lnTo>
                  <a:pt x="5809652" y="0"/>
                </a:lnTo>
                <a:lnTo>
                  <a:pt x="5809652" y="4502481"/>
                </a:lnTo>
                <a:lnTo>
                  <a:pt x="0" y="4502481"/>
                </a:lnTo>
                <a:lnTo>
                  <a:pt x="0" y="0"/>
                </a:lnTo>
                <a:close/>
              </a:path>
            </a:pathLst>
          </a:custGeom>
          <a:blipFill>
            <a:blip r:embed="rId3"/>
            <a:stretch>
              <a:fillRect l="0" t="0" r="0" b="0"/>
            </a:stretch>
          </a:blipFill>
        </p:spPr>
      </p:sp>
      <p:sp>
        <p:nvSpPr>
          <p:cNvPr name="TextBox 4" id="4"/>
          <p:cNvSpPr txBox="true"/>
          <p:nvPr/>
        </p:nvSpPr>
        <p:spPr>
          <a:xfrm rot="0">
            <a:off x="0" y="-9525"/>
            <a:ext cx="14544804" cy="1066800"/>
          </a:xfrm>
          <a:prstGeom prst="rect">
            <a:avLst/>
          </a:prstGeom>
        </p:spPr>
        <p:txBody>
          <a:bodyPr anchor="t" rtlCol="false" tIns="0" lIns="0" bIns="0" rIns="0">
            <a:spAutoFit/>
          </a:bodyPr>
          <a:lstStyle/>
          <a:p>
            <a:pPr algn="l" marL="0" indent="0" lvl="0">
              <a:lnSpc>
                <a:spcPts val="8399"/>
              </a:lnSpc>
              <a:spcBef>
                <a:spcPct val="0"/>
              </a:spcBef>
            </a:pPr>
            <a:r>
              <a:rPr lang="en-US" sz="6999">
                <a:solidFill>
                  <a:srgbClr val="000000"/>
                </a:solidFill>
                <a:latin typeface="210 합창단"/>
                <a:ea typeface="210 합창단"/>
              </a:rPr>
              <a:t>CNN이란?</a:t>
            </a:r>
          </a:p>
        </p:txBody>
      </p:sp>
      <p:sp>
        <p:nvSpPr>
          <p:cNvPr name="TextBox 5" id="5"/>
          <p:cNvSpPr txBox="true"/>
          <p:nvPr/>
        </p:nvSpPr>
        <p:spPr>
          <a:xfrm rot="0">
            <a:off x="536292" y="5598315"/>
            <a:ext cx="16913339" cy="2887981"/>
          </a:xfrm>
          <a:prstGeom prst="rect">
            <a:avLst/>
          </a:prstGeom>
        </p:spPr>
        <p:txBody>
          <a:bodyPr anchor="t" rtlCol="false" tIns="0" lIns="0" bIns="0" rIns="0">
            <a:spAutoFit/>
          </a:bodyPr>
          <a:lstStyle/>
          <a:p>
            <a:pPr algn="l" marL="712462" indent="-356231" lvl="1">
              <a:lnSpc>
                <a:spcPts val="4619"/>
              </a:lnSpc>
              <a:buFont typeface="Arial"/>
              <a:buChar char="•"/>
            </a:pPr>
            <a:r>
              <a:rPr lang="en-US" sz="3299">
                <a:solidFill>
                  <a:srgbClr val="000000"/>
                </a:solidFill>
                <a:latin typeface="TDTD비스켓"/>
                <a:ea typeface="TDTD비스켓"/>
              </a:rPr>
              <a:t>새의 이미지를 나타내는 주요 특징? 새의 부리</a:t>
            </a:r>
          </a:p>
          <a:p>
            <a:pPr algn="l">
              <a:lnSpc>
                <a:spcPts val="4619"/>
              </a:lnSpc>
            </a:pPr>
          </a:p>
          <a:p>
            <a:pPr algn="l" marL="712462" indent="-356231" lvl="1">
              <a:lnSpc>
                <a:spcPts val="4619"/>
              </a:lnSpc>
              <a:buFont typeface="Arial"/>
              <a:buChar char="•"/>
            </a:pPr>
            <a:r>
              <a:rPr lang="en-US" sz="3299">
                <a:solidFill>
                  <a:srgbClr val="000000"/>
                </a:solidFill>
                <a:latin typeface="TDTD비스켓"/>
                <a:ea typeface="TDTD비스켓"/>
              </a:rPr>
              <a:t>모델이 주어진 이미지에 새의 전체 이미지를 보는 것 보다는 새의 부리 부분을 잘라 보는 것이 더욱 효율적!</a:t>
            </a:r>
          </a:p>
          <a:p>
            <a:pPr algn="l">
              <a:lnSpc>
                <a:spcPts val="4619"/>
              </a:lnSpc>
            </a:pPr>
            <a:r>
              <a:rPr lang="en-US" sz="3299">
                <a:solidFill>
                  <a:srgbClr val="000000"/>
                </a:solidFill>
                <a:latin typeface="TDTD비스켓"/>
                <a:ea typeface="TDTD비스켓"/>
              </a:rPr>
              <a:t>(모두를 다 볼 필요는 없다.) -&gt; 이미지의 부분 부분을 찾아내는 것이 CNN에서 중요하게 다루는 문제.</a:t>
            </a:r>
          </a:p>
          <a:p>
            <a:pPr algn="l">
              <a:lnSpc>
                <a:spcPts val="4619"/>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D6DFCC"/>
        </a:solidFill>
      </p:bgPr>
    </p:bg>
    <p:spTree>
      <p:nvGrpSpPr>
        <p:cNvPr id="1" name=""/>
        <p:cNvGrpSpPr/>
        <p:nvPr/>
      </p:nvGrpSpPr>
      <p:grpSpPr>
        <a:xfrm>
          <a:off x="0" y="0"/>
          <a:ext cx="0" cy="0"/>
          <a:chOff x="0" y="0"/>
          <a:chExt cx="0" cy="0"/>
        </a:xfrm>
      </p:grpSpPr>
      <p:sp>
        <p:nvSpPr>
          <p:cNvPr name="Freeform 2" id="2"/>
          <p:cNvSpPr/>
          <p:nvPr/>
        </p:nvSpPr>
        <p:spPr>
          <a:xfrm flipH="false" flipV="false" rot="0">
            <a:off x="2465836" y="1028700"/>
            <a:ext cx="12971240" cy="6096483"/>
          </a:xfrm>
          <a:custGeom>
            <a:avLst/>
            <a:gdLst/>
            <a:ahLst/>
            <a:cxnLst/>
            <a:rect r="r" b="b" t="t" l="l"/>
            <a:pathLst>
              <a:path h="6096483" w="12971240">
                <a:moveTo>
                  <a:pt x="0" y="0"/>
                </a:moveTo>
                <a:lnTo>
                  <a:pt x="12971240" y="0"/>
                </a:lnTo>
                <a:lnTo>
                  <a:pt x="12971240" y="6096483"/>
                </a:lnTo>
                <a:lnTo>
                  <a:pt x="0" y="6096483"/>
                </a:lnTo>
                <a:lnTo>
                  <a:pt x="0" y="0"/>
                </a:lnTo>
                <a:close/>
              </a:path>
            </a:pathLst>
          </a:custGeom>
          <a:blipFill>
            <a:blip r:embed="rId2"/>
            <a:stretch>
              <a:fillRect l="0" t="0" r="0" b="0"/>
            </a:stretch>
          </a:blipFill>
        </p:spPr>
      </p:sp>
      <p:sp>
        <p:nvSpPr>
          <p:cNvPr name="TextBox 3" id="3"/>
          <p:cNvSpPr txBox="true"/>
          <p:nvPr/>
        </p:nvSpPr>
        <p:spPr>
          <a:xfrm rot="0">
            <a:off x="0" y="7971688"/>
            <a:ext cx="18288000" cy="1526541"/>
          </a:xfrm>
          <a:prstGeom prst="rect">
            <a:avLst/>
          </a:prstGeom>
        </p:spPr>
        <p:txBody>
          <a:bodyPr anchor="t" rtlCol="false" tIns="0" lIns="0" bIns="0" rIns="0">
            <a:spAutoFit/>
          </a:bodyPr>
          <a:lstStyle/>
          <a:p>
            <a:pPr algn="l" marL="626104" indent="-313052" lvl="1">
              <a:lnSpc>
                <a:spcPts val="4059"/>
              </a:lnSpc>
              <a:buFont typeface="Arial"/>
              <a:buChar char="•"/>
            </a:pPr>
            <a:r>
              <a:rPr lang="en-US" sz="2899">
                <a:solidFill>
                  <a:srgbClr val="000000"/>
                </a:solidFill>
                <a:latin typeface="210 합창단"/>
                <a:ea typeface="210 합창단"/>
              </a:rPr>
              <a:t>컨볼루션 층은 흔히 컨볼루션이라는 수학적 연산 + Relu라는 활성화 함수에 의해 이루어짐.</a:t>
            </a:r>
          </a:p>
          <a:p>
            <a:pPr algn="l" marL="626104" indent="-313052" lvl="1">
              <a:lnSpc>
                <a:spcPts val="4059"/>
              </a:lnSpc>
              <a:buFont typeface="Arial"/>
              <a:buChar char="•"/>
            </a:pPr>
            <a:r>
              <a:rPr lang="en-US" sz="2899">
                <a:solidFill>
                  <a:srgbClr val="000000"/>
                </a:solidFill>
                <a:latin typeface="210 합창단"/>
                <a:ea typeface="210 합창단"/>
              </a:rPr>
              <a:t>풀링(Pooling)층은 생략되기도 하지만 Max Pooling이나 Average pooling이 많이 사용됨.</a:t>
            </a:r>
          </a:p>
          <a:p>
            <a:pPr algn="l" marL="626104" indent="-313052" lvl="1">
              <a:lnSpc>
                <a:spcPts val="4059"/>
              </a:lnSpc>
              <a:spcBef>
                <a:spcPct val="0"/>
              </a:spcBef>
              <a:buFont typeface="Arial"/>
              <a:buChar char="•"/>
            </a:pPr>
            <a:r>
              <a:rPr lang="en-US" sz="2899">
                <a:solidFill>
                  <a:srgbClr val="000000"/>
                </a:solidFill>
                <a:latin typeface="210 합창단"/>
                <a:ea typeface="210 합창단"/>
              </a:rPr>
              <a:t>완전 연결 층은 Input layer와 Hidden layer, Output layer로 이루어진 신경망</a:t>
            </a:r>
          </a:p>
        </p:txBody>
      </p:sp>
      <p:sp>
        <p:nvSpPr>
          <p:cNvPr name="TextBox 4" id="4"/>
          <p:cNvSpPr txBox="true"/>
          <p:nvPr/>
        </p:nvSpPr>
        <p:spPr>
          <a:xfrm rot="0">
            <a:off x="0" y="-9525"/>
            <a:ext cx="14544804" cy="1066800"/>
          </a:xfrm>
          <a:prstGeom prst="rect">
            <a:avLst/>
          </a:prstGeom>
        </p:spPr>
        <p:txBody>
          <a:bodyPr anchor="t" rtlCol="false" tIns="0" lIns="0" bIns="0" rIns="0">
            <a:spAutoFit/>
          </a:bodyPr>
          <a:lstStyle/>
          <a:p>
            <a:pPr algn="l" marL="0" indent="0" lvl="0">
              <a:lnSpc>
                <a:spcPts val="8399"/>
              </a:lnSpc>
              <a:spcBef>
                <a:spcPct val="0"/>
              </a:spcBef>
            </a:pPr>
            <a:r>
              <a:rPr lang="en-US" sz="6999">
                <a:solidFill>
                  <a:srgbClr val="000000"/>
                </a:solidFill>
                <a:latin typeface="210 디딤고딕"/>
                <a:ea typeface="210 디딤고딕"/>
              </a:rPr>
              <a:t>CNN의 구조</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D6DFCC"/>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1325904"/>
            <a:ext cx="8256067" cy="3470401"/>
          </a:xfrm>
          <a:custGeom>
            <a:avLst/>
            <a:gdLst/>
            <a:ahLst/>
            <a:cxnLst/>
            <a:rect r="r" b="b" t="t" l="l"/>
            <a:pathLst>
              <a:path h="3470401" w="8256067">
                <a:moveTo>
                  <a:pt x="0" y="0"/>
                </a:moveTo>
                <a:lnTo>
                  <a:pt x="8256067" y="0"/>
                </a:lnTo>
                <a:lnTo>
                  <a:pt x="8256067" y="3470400"/>
                </a:lnTo>
                <a:lnTo>
                  <a:pt x="0" y="3470400"/>
                </a:lnTo>
                <a:lnTo>
                  <a:pt x="0" y="0"/>
                </a:lnTo>
                <a:close/>
              </a:path>
            </a:pathLst>
          </a:custGeom>
          <a:blipFill>
            <a:blip r:embed="rId2"/>
            <a:stretch>
              <a:fillRect l="0" t="0" r="0" b="0"/>
            </a:stretch>
          </a:blipFill>
        </p:spPr>
      </p:sp>
      <p:sp>
        <p:nvSpPr>
          <p:cNvPr name="Freeform 3" id="3"/>
          <p:cNvSpPr/>
          <p:nvPr/>
        </p:nvSpPr>
        <p:spPr>
          <a:xfrm flipH="false" flipV="false" rot="0">
            <a:off x="9144000" y="5787899"/>
            <a:ext cx="6182472" cy="4499101"/>
          </a:xfrm>
          <a:custGeom>
            <a:avLst/>
            <a:gdLst/>
            <a:ahLst/>
            <a:cxnLst/>
            <a:rect r="r" b="b" t="t" l="l"/>
            <a:pathLst>
              <a:path h="4499101" w="6182472">
                <a:moveTo>
                  <a:pt x="0" y="0"/>
                </a:moveTo>
                <a:lnTo>
                  <a:pt x="6182472" y="0"/>
                </a:lnTo>
                <a:lnTo>
                  <a:pt x="6182472" y="4499101"/>
                </a:lnTo>
                <a:lnTo>
                  <a:pt x="0" y="4499101"/>
                </a:lnTo>
                <a:lnTo>
                  <a:pt x="0" y="0"/>
                </a:lnTo>
                <a:close/>
              </a:path>
            </a:pathLst>
          </a:custGeom>
          <a:blipFill>
            <a:blip r:embed="rId3"/>
            <a:stretch>
              <a:fillRect l="0" t="0" r="0" b="0"/>
            </a:stretch>
          </a:blipFill>
        </p:spPr>
      </p:sp>
      <p:sp>
        <p:nvSpPr>
          <p:cNvPr name="Freeform 4" id="4"/>
          <p:cNvSpPr/>
          <p:nvPr/>
        </p:nvSpPr>
        <p:spPr>
          <a:xfrm flipH="false" flipV="false" rot="0">
            <a:off x="1718195" y="8240772"/>
            <a:ext cx="6053572" cy="2035055"/>
          </a:xfrm>
          <a:custGeom>
            <a:avLst/>
            <a:gdLst/>
            <a:ahLst/>
            <a:cxnLst/>
            <a:rect r="r" b="b" t="t" l="l"/>
            <a:pathLst>
              <a:path h="2035055" w="6053572">
                <a:moveTo>
                  <a:pt x="0" y="0"/>
                </a:moveTo>
                <a:lnTo>
                  <a:pt x="6053572" y="0"/>
                </a:lnTo>
                <a:lnTo>
                  <a:pt x="6053572" y="2035056"/>
                </a:lnTo>
                <a:lnTo>
                  <a:pt x="0" y="2035056"/>
                </a:lnTo>
                <a:lnTo>
                  <a:pt x="0" y="0"/>
                </a:lnTo>
                <a:close/>
              </a:path>
            </a:pathLst>
          </a:custGeom>
          <a:blipFill>
            <a:blip r:embed="rId4"/>
            <a:stretch>
              <a:fillRect l="0" t="0" r="0" b="0"/>
            </a:stretch>
          </a:blipFill>
        </p:spPr>
      </p:sp>
      <p:sp>
        <p:nvSpPr>
          <p:cNvPr name="TextBox 5" id="5"/>
          <p:cNvSpPr txBox="true"/>
          <p:nvPr/>
        </p:nvSpPr>
        <p:spPr>
          <a:xfrm rot="0">
            <a:off x="0" y="-9525"/>
            <a:ext cx="14544804" cy="1066800"/>
          </a:xfrm>
          <a:prstGeom prst="rect">
            <a:avLst/>
          </a:prstGeom>
        </p:spPr>
        <p:txBody>
          <a:bodyPr anchor="t" rtlCol="false" tIns="0" lIns="0" bIns="0" rIns="0">
            <a:spAutoFit/>
          </a:bodyPr>
          <a:lstStyle/>
          <a:p>
            <a:pPr algn="l" marL="0" indent="0" lvl="0">
              <a:lnSpc>
                <a:spcPts val="8399"/>
              </a:lnSpc>
              <a:spcBef>
                <a:spcPct val="0"/>
              </a:spcBef>
            </a:pPr>
            <a:r>
              <a:rPr lang="en-US" sz="6999">
                <a:solidFill>
                  <a:srgbClr val="000000"/>
                </a:solidFill>
                <a:latin typeface="210 합창단"/>
                <a:ea typeface="210 합창단"/>
              </a:rPr>
              <a:t>CNN에서 사용하는 필터 연산방법</a:t>
            </a:r>
          </a:p>
        </p:txBody>
      </p:sp>
      <p:sp>
        <p:nvSpPr>
          <p:cNvPr name="TextBox 6" id="6"/>
          <p:cNvSpPr txBox="true"/>
          <p:nvPr/>
        </p:nvSpPr>
        <p:spPr>
          <a:xfrm rot="0">
            <a:off x="345961" y="1249704"/>
            <a:ext cx="8798039" cy="5917198"/>
          </a:xfrm>
          <a:prstGeom prst="rect">
            <a:avLst/>
          </a:prstGeom>
        </p:spPr>
        <p:txBody>
          <a:bodyPr anchor="t" rtlCol="false" tIns="0" lIns="0" bIns="0" rIns="0">
            <a:spAutoFit/>
          </a:bodyPr>
          <a:lstStyle/>
          <a:p>
            <a:pPr algn="l" marL="726716" indent="-363358" lvl="1">
              <a:lnSpc>
                <a:spcPts val="4712"/>
              </a:lnSpc>
              <a:buFont typeface="Arial"/>
              <a:buChar char="•"/>
            </a:pPr>
            <a:r>
              <a:rPr lang="en-US" sz="3365">
                <a:solidFill>
                  <a:srgbClr val="000000"/>
                </a:solidFill>
                <a:latin typeface="TDTD비스켓"/>
                <a:ea typeface="TDTD비스켓"/>
              </a:rPr>
              <a:t>Padding : 합성곱 연산 전에 입력 데이터 주변에 특정 값을 채우는 것을 말함.</a:t>
            </a:r>
          </a:p>
          <a:p>
            <a:pPr algn="l">
              <a:lnSpc>
                <a:spcPts val="4712"/>
              </a:lnSpc>
            </a:pPr>
            <a:r>
              <a:rPr lang="en-US" sz="3365">
                <a:solidFill>
                  <a:srgbClr val="000000"/>
                </a:solidFill>
                <a:latin typeface="TDTD비스켓"/>
                <a:ea typeface="TDTD비스켓"/>
              </a:rPr>
              <a:t>(ex. padding이 1이면, 데이터 사방에 1픽셀을 특정 값으로 채운다는 의미)</a:t>
            </a:r>
          </a:p>
          <a:p>
            <a:pPr algn="l" marL="726716" indent="-363358" lvl="1">
              <a:lnSpc>
                <a:spcPts val="4712"/>
              </a:lnSpc>
              <a:buFont typeface="Arial"/>
              <a:buChar char="•"/>
            </a:pPr>
            <a:r>
              <a:rPr lang="en-US" sz="3365">
                <a:solidFill>
                  <a:srgbClr val="000000"/>
                </a:solidFill>
                <a:latin typeface="TDTD비스켓"/>
                <a:ea typeface="TDTD비스켓"/>
              </a:rPr>
              <a:t>사용하는 이유 : 주로 출력 데이터의 크기를 조정할 목적으로 사용된다.(데이터 크기를 유지해서 다음 layer에 데이터를 전달)</a:t>
            </a:r>
          </a:p>
          <a:p>
            <a:pPr algn="l">
              <a:lnSpc>
                <a:spcPts val="4712"/>
              </a:lnSpc>
            </a:pPr>
          </a:p>
          <a:p>
            <a:pPr algn="l">
              <a:lnSpc>
                <a:spcPts val="4712"/>
              </a:lnSpc>
            </a:pPr>
          </a:p>
          <a:p>
            <a:pPr algn="l">
              <a:lnSpc>
                <a:spcPts val="4712"/>
              </a:lnSpc>
              <a:spcBef>
                <a:spcPct val="0"/>
              </a:spcBef>
            </a:pPr>
          </a:p>
        </p:txBody>
      </p:sp>
      <p:sp>
        <p:nvSpPr>
          <p:cNvPr name="TextBox 7" id="7"/>
          <p:cNvSpPr txBox="true"/>
          <p:nvPr/>
        </p:nvSpPr>
        <p:spPr>
          <a:xfrm rot="0">
            <a:off x="345961" y="5711699"/>
            <a:ext cx="8798039" cy="4731899"/>
          </a:xfrm>
          <a:prstGeom prst="rect">
            <a:avLst/>
          </a:prstGeom>
        </p:spPr>
        <p:txBody>
          <a:bodyPr anchor="t" rtlCol="false" tIns="0" lIns="0" bIns="0" rIns="0">
            <a:spAutoFit/>
          </a:bodyPr>
          <a:lstStyle/>
          <a:p>
            <a:pPr algn="l" marL="726716" indent="-363358" lvl="1">
              <a:lnSpc>
                <a:spcPts val="4712"/>
              </a:lnSpc>
              <a:buFont typeface="Arial"/>
              <a:buChar char="•"/>
            </a:pPr>
            <a:r>
              <a:rPr lang="en-US" sz="3365">
                <a:solidFill>
                  <a:srgbClr val="000000"/>
                </a:solidFill>
                <a:latin typeface="TDTD비스켓"/>
                <a:ea typeface="TDTD비스켓"/>
              </a:rPr>
              <a:t>stride : 필터를 적용하는 간격</a:t>
            </a:r>
          </a:p>
          <a:p>
            <a:pPr algn="l">
              <a:lnSpc>
                <a:spcPts val="4712"/>
              </a:lnSpc>
            </a:pPr>
            <a:r>
              <a:rPr lang="en-US" sz="3365">
                <a:solidFill>
                  <a:srgbClr val="000000"/>
                </a:solidFill>
                <a:latin typeface="TDTD비스켓"/>
                <a:ea typeface="TDTD비스켓"/>
              </a:rPr>
              <a:t>(ex. stride가 2이면, 보폭을 2칸 뛰어서 필터를 적용하겠다는 의미)</a:t>
            </a:r>
          </a:p>
          <a:p>
            <a:pPr algn="l" marL="726716" indent="-363358" lvl="1">
              <a:lnSpc>
                <a:spcPts val="4712"/>
              </a:lnSpc>
              <a:buFont typeface="Arial"/>
              <a:buChar char="•"/>
            </a:pPr>
            <a:r>
              <a:rPr lang="en-US" sz="3365">
                <a:solidFill>
                  <a:srgbClr val="000000"/>
                </a:solidFill>
                <a:latin typeface="TDTD비스켓"/>
                <a:ea typeface="TDTD비스켓"/>
              </a:rPr>
              <a:t>stride를 크게하면 출력 데이터의 크기는 작아진다.</a:t>
            </a:r>
          </a:p>
          <a:p>
            <a:pPr algn="l">
              <a:lnSpc>
                <a:spcPts val="4712"/>
              </a:lnSpc>
            </a:pPr>
          </a:p>
          <a:p>
            <a:pPr algn="l">
              <a:lnSpc>
                <a:spcPts val="4712"/>
              </a:lnSpc>
            </a:pPr>
          </a:p>
          <a:p>
            <a:pPr algn="l">
              <a:lnSpc>
                <a:spcPts val="4712"/>
              </a:lnSpc>
            </a:pPr>
          </a:p>
          <a:p>
            <a:pPr algn="l">
              <a:lnSpc>
                <a:spcPts val="4712"/>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D6DFCC"/>
        </a:solidFill>
      </p:bgPr>
    </p:bg>
    <p:spTree>
      <p:nvGrpSpPr>
        <p:cNvPr id="1" name=""/>
        <p:cNvGrpSpPr/>
        <p:nvPr/>
      </p:nvGrpSpPr>
      <p:grpSpPr>
        <a:xfrm>
          <a:off x="0" y="0"/>
          <a:ext cx="0" cy="0"/>
          <a:chOff x="0" y="0"/>
          <a:chExt cx="0" cy="0"/>
        </a:xfrm>
      </p:grpSpPr>
      <p:sp>
        <p:nvSpPr>
          <p:cNvPr name="Freeform 2" id="2"/>
          <p:cNvSpPr/>
          <p:nvPr/>
        </p:nvSpPr>
        <p:spPr>
          <a:xfrm flipH="false" flipV="false" rot="0">
            <a:off x="0" y="1232454"/>
            <a:ext cx="9788600" cy="3911046"/>
          </a:xfrm>
          <a:custGeom>
            <a:avLst/>
            <a:gdLst/>
            <a:ahLst/>
            <a:cxnLst/>
            <a:rect r="r" b="b" t="t" l="l"/>
            <a:pathLst>
              <a:path h="3911046" w="9788600">
                <a:moveTo>
                  <a:pt x="0" y="0"/>
                </a:moveTo>
                <a:lnTo>
                  <a:pt x="9788600" y="0"/>
                </a:lnTo>
                <a:lnTo>
                  <a:pt x="9788600" y="3911046"/>
                </a:lnTo>
                <a:lnTo>
                  <a:pt x="0" y="3911046"/>
                </a:lnTo>
                <a:lnTo>
                  <a:pt x="0" y="0"/>
                </a:lnTo>
                <a:close/>
              </a:path>
            </a:pathLst>
          </a:custGeom>
          <a:blipFill>
            <a:blip r:embed="rId2"/>
            <a:stretch>
              <a:fillRect l="0" t="0" r="0" b="0"/>
            </a:stretch>
          </a:blipFill>
        </p:spPr>
      </p:sp>
      <p:sp>
        <p:nvSpPr>
          <p:cNvPr name="Freeform 3" id="3"/>
          <p:cNvSpPr/>
          <p:nvPr/>
        </p:nvSpPr>
        <p:spPr>
          <a:xfrm flipH="false" flipV="false" rot="0">
            <a:off x="0" y="5709863"/>
            <a:ext cx="9788600" cy="4577137"/>
          </a:xfrm>
          <a:custGeom>
            <a:avLst/>
            <a:gdLst/>
            <a:ahLst/>
            <a:cxnLst/>
            <a:rect r="r" b="b" t="t" l="l"/>
            <a:pathLst>
              <a:path h="4577137" w="9788600">
                <a:moveTo>
                  <a:pt x="0" y="0"/>
                </a:moveTo>
                <a:lnTo>
                  <a:pt x="9788600" y="0"/>
                </a:lnTo>
                <a:lnTo>
                  <a:pt x="9788600" y="4577137"/>
                </a:lnTo>
                <a:lnTo>
                  <a:pt x="0" y="4577137"/>
                </a:lnTo>
                <a:lnTo>
                  <a:pt x="0" y="0"/>
                </a:lnTo>
                <a:close/>
              </a:path>
            </a:pathLst>
          </a:custGeom>
          <a:blipFill>
            <a:blip r:embed="rId3"/>
            <a:stretch>
              <a:fillRect l="0" t="-4903" r="0" b="-4903"/>
            </a:stretch>
          </a:blipFill>
        </p:spPr>
      </p:sp>
      <p:sp>
        <p:nvSpPr>
          <p:cNvPr name="TextBox 4" id="4"/>
          <p:cNvSpPr txBox="true"/>
          <p:nvPr/>
        </p:nvSpPr>
        <p:spPr>
          <a:xfrm rot="0">
            <a:off x="0" y="-9525"/>
            <a:ext cx="14544804" cy="1066800"/>
          </a:xfrm>
          <a:prstGeom prst="rect">
            <a:avLst/>
          </a:prstGeom>
        </p:spPr>
        <p:txBody>
          <a:bodyPr anchor="t" rtlCol="false" tIns="0" lIns="0" bIns="0" rIns="0">
            <a:spAutoFit/>
          </a:bodyPr>
          <a:lstStyle/>
          <a:p>
            <a:pPr algn="l" marL="0" indent="0" lvl="0">
              <a:lnSpc>
                <a:spcPts val="8399"/>
              </a:lnSpc>
              <a:spcBef>
                <a:spcPct val="0"/>
              </a:spcBef>
            </a:pPr>
            <a:r>
              <a:rPr lang="en-US" sz="6999">
                <a:solidFill>
                  <a:srgbClr val="000000"/>
                </a:solidFill>
                <a:ea typeface="210 디딤고딕"/>
              </a:rPr>
              <a:t>컨볼루션 층 문제</a:t>
            </a:r>
          </a:p>
        </p:txBody>
      </p:sp>
      <p:sp>
        <p:nvSpPr>
          <p:cNvPr name="TextBox 5" id="5"/>
          <p:cNvSpPr txBox="true"/>
          <p:nvPr/>
        </p:nvSpPr>
        <p:spPr>
          <a:xfrm rot="0">
            <a:off x="9788600" y="1175304"/>
            <a:ext cx="8499400" cy="1526541"/>
          </a:xfrm>
          <a:prstGeom prst="rect">
            <a:avLst/>
          </a:prstGeom>
        </p:spPr>
        <p:txBody>
          <a:bodyPr anchor="t" rtlCol="false" tIns="0" lIns="0" bIns="0" rIns="0">
            <a:spAutoFit/>
          </a:bodyPr>
          <a:lstStyle/>
          <a:p>
            <a:pPr algn="l" marL="626104" indent="-313052" lvl="1">
              <a:lnSpc>
                <a:spcPts val="4059"/>
              </a:lnSpc>
              <a:buFont typeface="Arial"/>
              <a:buChar char="•"/>
            </a:pPr>
            <a:r>
              <a:rPr lang="en-US" sz="2899">
                <a:solidFill>
                  <a:srgbClr val="000000"/>
                </a:solidFill>
                <a:latin typeface="210 합창단"/>
                <a:ea typeface="210 합창단"/>
              </a:rPr>
              <a:t>Q. 32 * 32 * 3 image에 5 * 5 * 3 filter를 집어넣을 경우.</a:t>
            </a:r>
          </a:p>
          <a:p>
            <a:pPr algn="l">
              <a:lnSpc>
                <a:spcPts val="4059"/>
              </a:lnSpc>
              <a:spcBef>
                <a:spcPct val="0"/>
              </a:spcBef>
            </a:pPr>
            <a:r>
              <a:rPr lang="en-US" sz="2899">
                <a:solidFill>
                  <a:srgbClr val="000000"/>
                </a:solidFill>
                <a:latin typeface="210 합창단"/>
                <a:ea typeface="210 합창단"/>
              </a:rPr>
              <a:t>activation map의 출력 사이즈는 어떻게 되는가?</a:t>
            </a:r>
          </a:p>
        </p:txBody>
      </p:sp>
      <p:sp>
        <p:nvSpPr>
          <p:cNvPr name="TextBox 6" id="6"/>
          <p:cNvSpPr txBox="true"/>
          <p:nvPr/>
        </p:nvSpPr>
        <p:spPr>
          <a:xfrm rot="0">
            <a:off x="9788600" y="3732941"/>
            <a:ext cx="8499400" cy="1012191"/>
          </a:xfrm>
          <a:prstGeom prst="rect">
            <a:avLst/>
          </a:prstGeom>
        </p:spPr>
        <p:txBody>
          <a:bodyPr anchor="t" rtlCol="false" tIns="0" lIns="0" bIns="0" rIns="0">
            <a:spAutoFit/>
          </a:bodyPr>
          <a:lstStyle/>
          <a:p>
            <a:pPr algn="l" marL="626104" indent="-313052" lvl="1">
              <a:lnSpc>
                <a:spcPts val="4059"/>
              </a:lnSpc>
              <a:spcBef>
                <a:spcPct val="0"/>
              </a:spcBef>
              <a:buFont typeface="Arial"/>
              <a:buChar char="•"/>
            </a:pPr>
            <a:r>
              <a:rPr lang="en-US" sz="2899">
                <a:solidFill>
                  <a:srgbClr val="000000"/>
                </a:solidFill>
                <a:latin typeface="210 합창단"/>
                <a:ea typeface="210 합창단"/>
              </a:rPr>
              <a:t>고려사항 : Bias는 activation map에 계산되지 않고 파라미터 개수를 계산할 때 사용.</a:t>
            </a:r>
          </a:p>
        </p:txBody>
      </p:sp>
      <p:sp>
        <p:nvSpPr>
          <p:cNvPr name="TextBox 7" id="7"/>
          <p:cNvSpPr txBox="true"/>
          <p:nvPr/>
        </p:nvSpPr>
        <p:spPr>
          <a:xfrm rot="0">
            <a:off x="9788600" y="5652713"/>
            <a:ext cx="8499400" cy="1526541"/>
          </a:xfrm>
          <a:prstGeom prst="rect">
            <a:avLst/>
          </a:prstGeom>
        </p:spPr>
        <p:txBody>
          <a:bodyPr anchor="t" rtlCol="false" tIns="0" lIns="0" bIns="0" rIns="0">
            <a:spAutoFit/>
          </a:bodyPr>
          <a:lstStyle/>
          <a:p>
            <a:pPr algn="l" marL="626104" indent="-313052" lvl="1">
              <a:lnSpc>
                <a:spcPts val="4059"/>
              </a:lnSpc>
              <a:buFont typeface="Arial"/>
              <a:buChar char="•"/>
            </a:pPr>
            <a:r>
              <a:rPr lang="en-US" sz="2899">
                <a:solidFill>
                  <a:srgbClr val="000000"/>
                </a:solidFill>
                <a:latin typeface="210 합창단"/>
                <a:ea typeface="210 합창단"/>
              </a:rPr>
              <a:t>Q. 32 * 32 * 3 image에  5 * 5 * 3 filter 4개를 집어넣을 경우.</a:t>
            </a:r>
          </a:p>
          <a:p>
            <a:pPr algn="l">
              <a:lnSpc>
                <a:spcPts val="4059"/>
              </a:lnSpc>
              <a:spcBef>
                <a:spcPct val="0"/>
              </a:spcBef>
            </a:pPr>
            <a:r>
              <a:rPr lang="en-US" sz="2899">
                <a:solidFill>
                  <a:srgbClr val="000000"/>
                </a:solidFill>
                <a:latin typeface="210 합창단"/>
                <a:ea typeface="210 합창단"/>
              </a:rPr>
              <a:t>activation map의 출력 사이즈는 어떻게 되는가?</a:t>
            </a:r>
          </a:p>
        </p:txBody>
      </p:sp>
      <p:sp>
        <p:nvSpPr>
          <p:cNvPr name="TextBox 8" id="8"/>
          <p:cNvSpPr txBox="true"/>
          <p:nvPr/>
        </p:nvSpPr>
        <p:spPr>
          <a:xfrm rot="0">
            <a:off x="9788600" y="8207954"/>
            <a:ext cx="8499400" cy="1012191"/>
          </a:xfrm>
          <a:prstGeom prst="rect">
            <a:avLst/>
          </a:prstGeom>
        </p:spPr>
        <p:txBody>
          <a:bodyPr anchor="t" rtlCol="false" tIns="0" lIns="0" bIns="0" rIns="0">
            <a:spAutoFit/>
          </a:bodyPr>
          <a:lstStyle/>
          <a:p>
            <a:pPr algn="l" marL="626104" indent="-313052" lvl="1">
              <a:lnSpc>
                <a:spcPts val="4059"/>
              </a:lnSpc>
              <a:spcBef>
                <a:spcPct val="0"/>
              </a:spcBef>
              <a:buFont typeface="Arial"/>
              <a:buChar char="•"/>
            </a:pPr>
            <a:r>
              <a:rPr lang="en-US" sz="2899">
                <a:solidFill>
                  <a:srgbClr val="000000"/>
                </a:solidFill>
                <a:latin typeface="210 합창단"/>
                <a:ea typeface="210 합창단"/>
              </a:rPr>
              <a:t>고려사항 : 원래는 RGB가 채널이었지만 여기에서는 4개가 채널의 개수가 되는 것.</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5E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0405181" cy="10287000"/>
          </a:xfrm>
          <a:custGeom>
            <a:avLst/>
            <a:gdLst/>
            <a:ahLst/>
            <a:cxnLst/>
            <a:rect r="r" b="b" t="t" l="l"/>
            <a:pathLst>
              <a:path h="10287000" w="10405181">
                <a:moveTo>
                  <a:pt x="0" y="0"/>
                </a:moveTo>
                <a:lnTo>
                  <a:pt x="10405181" y="0"/>
                </a:lnTo>
                <a:lnTo>
                  <a:pt x="10405181" y="10287000"/>
                </a:lnTo>
                <a:lnTo>
                  <a:pt x="0" y="10287000"/>
                </a:lnTo>
                <a:lnTo>
                  <a:pt x="0" y="0"/>
                </a:lnTo>
                <a:close/>
              </a:path>
            </a:pathLst>
          </a:custGeom>
          <a:blipFill>
            <a:blip r:embed="rId2"/>
            <a:stretch>
              <a:fillRect l="-13588" t="0" r="-6247" b="0"/>
            </a:stretch>
          </a:blipFill>
        </p:spPr>
      </p:sp>
      <p:sp>
        <p:nvSpPr>
          <p:cNvPr name="TextBox 3" id="3"/>
          <p:cNvSpPr txBox="true"/>
          <p:nvPr/>
        </p:nvSpPr>
        <p:spPr>
          <a:xfrm rot="0">
            <a:off x="10405181" y="3548063"/>
            <a:ext cx="7882819" cy="2124075"/>
          </a:xfrm>
          <a:prstGeom prst="rect">
            <a:avLst/>
          </a:prstGeom>
        </p:spPr>
        <p:txBody>
          <a:bodyPr anchor="t" rtlCol="false" tIns="0" lIns="0" bIns="0" rIns="0">
            <a:spAutoFit/>
          </a:bodyPr>
          <a:lstStyle/>
          <a:p>
            <a:pPr algn="ctr">
              <a:lnSpc>
                <a:spcPts val="8399"/>
              </a:lnSpc>
            </a:pPr>
            <a:r>
              <a:rPr lang="en-US" sz="6999">
                <a:solidFill>
                  <a:srgbClr val="000000"/>
                </a:solidFill>
                <a:latin typeface="YD날개"/>
              </a:rPr>
              <a:t>CNN</a:t>
            </a:r>
          </a:p>
          <a:p>
            <a:pPr algn="ctr" marL="0" indent="0" lvl="0">
              <a:lnSpc>
                <a:spcPts val="8399"/>
              </a:lnSpc>
              <a:spcBef>
                <a:spcPct val="0"/>
              </a:spcBef>
            </a:pPr>
            <a:r>
              <a:rPr lang="en-US" sz="6999">
                <a:solidFill>
                  <a:srgbClr val="000000"/>
                </a:solidFill>
                <a:latin typeface="YD날개"/>
                <a:ea typeface="YD날개"/>
              </a:rPr>
              <a:t>network 소개</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DAGCeNG10Ac</dc:identifier>
  <dcterms:modified xsi:type="dcterms:W3CDTF">2011-08-01T06:04:30Z</dcterms:modified>
  <cp:revision>1</cp:revision>
  <dc:title>인공지능론 수업</dc:title>
</cp:coreProperties>
</file>